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345" r:id="rId2"/>
    <p:sldId id="298" r:id="rId3"/>
    <p:sldId id="349" r:id="rId4"/>
    <p:sldId id="305" r:id="rId5"/>
    <p:sldId id="355" r:id="rId6"/>
    <p:sldId id="356" r:id="rId7"/>
    <p:sldId id="297" r:id="rId8"/>
    <p:sldId id="269" r:id="rId9"/>
    <p:sldId id="495" r:id="rId10"/>
    <p:sldId id="275" r:id="rId11"/>
    <p:sldId id="299" r:id="rId12"/>
    <p:sldId id="385" r:id="rId13"/>
    <p:sldId id="389" r:id="rId14"/>
    <p:sldId id="399" r:id="rId15"/>
    <p:sldId id="301" r:id="rId16"/>
    <p:sldId id="496" r:id="rId17"/>
    <p:sldId id="411" r:id="rId18"/>
    <p:sldId id="302" r:id="rId19"/>
    <p:sldId id="306" r:id="rId20"/>
    <p:sldId id="437" r:id="rId21"/>
    <p:sldId id="442" r:id="rId22"/>
    <p:sldId id="430" r:id="rId23"/>
    <p:sldId id="431" r:id="rId24"/>
    <p:sldId id="310" r:id="rId25"/>
    <p:sldId id="497" r:id="rId26"/>
    <p:sldId id="422" r:id="rId27"/>
    <p:sldId id="311" r:id="rId28"/>
    <p:sldId id="316" r:id="rId29"/>
    <p:sldId id="446" r:id="rId30"/>
    <p:sldId id="478" r:id="rId31"/>
    <p:sldId id="480" r:id="rId32"/>
    <p:sldId id="483" r:id="rId33"/>
    <p:sldId id="320" r:id="rId34"/>
    <p:sldId id="498" r:id="rId35"/>
    <p:sldId id="476" r:id="rId36"/>
    <p:sldId id="324" r:id="rId37"/>
    <p:sldId id="492" r:id="rId38"/>
    <p:sldId id="493" r:id="rId39"/>
    <p:sldId id="488" r:id="rId40"/>
    <p:sldId id="489" r:id="rId41"/>
    <p:sldId id="494" r:id="rId42"/>
    <p:sldId id="332" r:id="rId43"/>
    <p:sldId id="330" r:id="rId44"/>
    <p:sldId id="338" r:id="rId45"/>
    <p:sldId id="339" r:id="rId46"/>
    <p:sldId id="340" r:id="rId47"/>
    <p:sldId id="341" r:id="rId48"/>
    <p:sldId id="342" r:id="rId4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B277"/>
    <a:srgbClr val="F5D6B7"/>
    <a:srgbClr val="9AEED0"/>
    <a:srgbClr val="FFFF99"/>
    <a:srgbClr val="EEDB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742" autoAdjust="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804C3-6D8C-491E-BA04-314C117E4E36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29033-EF8D-4A50-8113-BA3EC14B7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18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86705-3535-4852-AA7D-6716E6F3EC1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3994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F0CE5-3C72-454F-9388-FBAC8ACCC56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1164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06F37-87C3-432A-BABA-8B8047FDB8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8802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FB45E7-2239-45D3-9E25-696A9088B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148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DE600-C795-42A5-9B04-6628C6DEAC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883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F9F99-AC2E-4EB0-9F55-3CA14B1B40A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0167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CF35F5-EBE2-401D-A543-51DC65DF1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8774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564EC-B8D7-4603-B8A1-9EF7483C73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882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F8744-3F48-410B-8738-F3ADF0F98A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86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F0701C-D8DF-4BF8-B34E-91EF1DF0DC1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9507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80667-1B00-442E-814A-FDE30D4971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0095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A9649-9BBF-4028-9BEE-7D3B71197B3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8799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34C3EDAA-B988-4F2D-8CAB-98F052AB5A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400" b="1" smtClean="0">
                <a:solidFill>
                  <a:srgbClr val="00B050"/>
                </a:solidFill>
              </a:rPr>
              <a:t>Number Theory</a:t>
            </a:r>
            <a:endParaRPr lang="en-US" sz="4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1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endParaRPr lang="en-US" altLang="en-US" sz="4800" b="1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43000" y="1593850"/>
            <a:ext cx="72390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sz="2800" b="1" kern="0" dirty="0" smtClean="0"/>
              <a:t> </a:t>
            </a:r>
            <a:endParaRPr lang="en-US" sz="2800" b="1" kern="0" baseline="40000" dirty="0"/>
          </a:p>
          <a:p>
            <a:pPr algn="l" eaLnBrk="1" hangingPunct="1">
              <a:defRPr/>
            </a:pPr>
            <a:endParaRPr lang="en-US" sz="2800" b="1" kern="0" baseline="4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8153400" cy="50355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en-US" sz="2400" b="1" dirty="0">
                <a:solidFill>
                  <a:srgbClr val="00B050"/>
                </a:solidFill>
              </a:rPr>
              <a:t>Prime Number </a:t>
            </a:r>
            <a:r>
              <a:rPr lang="en-US" altLang="en-US" sz="2400" b="1" dirty="0"/>
              <a:t>= is a natural number only divisible </a:t>
            </a:r>
            <a:r>
              <a:rPr lang="en-US" altLang="en-US" sz="2400" b="1" dirty="0" smtClean="0"/>
              <a:t/>
            </a:r>
            <a:br>
              <a:rPr lang="en-US" altLang="en-US" sz="2400" b="1" dirty="0" smtClean="0"/>
            </a:br>
            <a:r>
              <a:rPr lang="en-US" altLang="en-US" sz="2400" b="1" u="sng" dirty="0" smtClean="0"/>
              <a:t>by 1 </a:t>
            </a:r>
            <a:r>
              <a:rPr lang="en-US" altLang="en-US" sz="2400" b="1" u="sng" dirty="0"/>
              <a:t>and itself</a:t>
            </a:r>
            <a:r>
              <a:rPr lang="en-US" altLang="en-US" sz="2400" b="1" dirty="0"/>
              <a:t> (examples: 2, 3, 5, 7</a:t>
            </a:r>
            <a:r>
              <a:rPr lang="en-US" altLang="en-US" sz="2400" b="1" dirty="0" smtClean="0"/>
              <a:t>)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/>
            </a:r>
            <a:br>
              <a:rPr lang="en-US" altLang="en-US" sz="2400" b="1" dirty="0" smtClean="0">
                <a:solidFill>
                  <a:srgbClr val="00B050"/>
                </a:solidFill>
              </a:rPr>
            </a:br>
            <a:endParaRPr lang="en-US" altLang="en-US" sz="1000" b="1" dirty="0" smtClean="0"/>
          </a:p>
          <a:p>
            <a:pPr algn="l" eaLnBrk="1" hangingPunct="1">
              <a:defRPr/>
            </a:pPr>
            <a:r>
              <a:rPr lang="en-US" altLang="en-US" sz="2400" b="1" u="sng" dirty="0" smtClean="0"/>
              <a:t>Factor Tree Rules</a:t>
            </a:r>
          </a:p>
          <a:p>
            <a:pPr marL="514350" indent="-514350" algn="l" eaLnBrk="1" hangingPunct="1">
              <a:buFontTx/>
              <a:buAutoNum type="arabicParenR"/>
              <a:defRPr/>
            </a:pPr>
            <a:r>
              <a:rPr lang="en-US" altLang="en-US" sz="2400" b="1" dirty="0" smtClean="0"/>
              <a:t>always start with the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 </a:t>
            </a:r>
            <a:r>
              <a:rPr lang="en-US" altLang="en-US" sz="2400" b="1" u="sng" dirty="0" smtClean="0">
                <a:solidFill>
                  <a:srgbClr val="00B050"/>
                </a:solidFill>
              </a:rPr>
              <a:t>smallest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 </a:t>
            </a:r>
            <a:r>
              <a:rPr lang="en-US" altLang="en-US" sz="2400" b="1" dirty="0" smtClean="0"/>
              <a:t>prime factors</a:t>
            </a:r>
          </a:p>
          <a:p>
            <a:pPr marL="514350" indent="-514350" algn="l" eaLnBrk="1" hangingPunct="1">
              <a:buFontTx/>
              <a:buAutoNum type="arabicParenR"/>
              <a:defRPr/>
            </a:pPr>
            <a:r>
              <a:rPr lang="en-US" altLang="en-US" sz="2400" b="1" dirty="0"/>
              <a:t>o</a:t>
            </a:r>
            <a:r>
              <a:rPr lang="en-US" altLang="en-US" sz="2400" b="1" dirty="0" smtClean="0"/>
              <a:t>nly </a:t>
            </a:r>
            <a:r>
              <a:rPr lang="en-US" altLang="en-US" sz="2400" b="1" u="sng" dirty="0" smtClean="0">
                <a:solidFill>
                  <a:srgbClr val="00B050"/>
                </a:solidFill>
              </a:rPr>
              <a:t>circle</a:t>
            </a:r>
            <a:r>
              <a:rPr lang="en-US" altLang="en-US" sz="2400" b="1" dirty="0" smtClean="0"/>
              <a:t> prime numbers</a:t>
            </a:r>
          </a:p>
          <a:p>
            <a:pPr marL="514350" indent="-514350" algn="l" eaLnBrk="1" hangingPunct="1">
              <a:buFontTx/>
              <a:buAutoNum type="arabicParenR"/>
              <a:defRPr/>
            </a:pPr>
            <a:r>
              <a:rPr lang="en-US" altLang="en-US" sz="2400" b="1" dirty="0"/>
              <a:t>k</a:t>
            </a:r>
            <a:r>
              <a:rPr lang="en-US" altLang="en-US" sz="2400" b="1" dirty="0" smtClean="0"/>
              <a:t>eep factoring numbers until </a:t>
            </a:r>
            <a:r>
              <a:rPr lang="en-US" altLang="en-US" sz="2400" b="1" u="sng" dirty="0" smtClean="0">
                <a:solidFill>
                  <a:srgbClr val="00B050"/>
                </a:solidFill>
              </a:rPr>
              <a:t>all remaining </a:t>
            </a:r>
            <a:r>
              <a:rPr lang="en-US" altLang="en-US" sz="2400" b="1" dirty="0" smtClean="0"/>
              <a:t>numbers are prime numbers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3600" b="1" smtClean="0"/>
              <a:t>4.2 </a:t>
            </a:r>
            <a:r>
              <a:rPr lang="en-US" altLang="en-US" sz="3600" b="1" smtClean="0">
                <a:solidFill>
                  <a:srgbClr val="00B050"/>
                </a:solidFill>
              </a:rPr>
              <a:t>Prime Factorization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81063" y="1219200"/>
            <a:ext cx="7391400" cy="112712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>
                <a:solidFill>
                  <a:srgbClr val="F5D6B7"/>
                </a:solidFill>
                <a:cs typeface="Arial" charset="0"/>
              </a:rPr>
              <a:t>Write the prime factorization of 42.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572000" y="2209800"/>
            <a:ext cx="40386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= </a:t>
            </a: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2 • 3 • 7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981200" y="1981200"/>
            <a:ext cx="36576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>
                <a:solidFill>
                  <a:srgbClr val="EDB277"/>
                </a:solidFill>
                <a:cs typeface="Arial" charset="0"/>
              </a:rPr>
              <a:t>42</a:t>
            </a:r>
          </a:p>
        </p:txBody>
      </p:sp>
      <p:grpSp>
        <p:nvGrpSpPr>
          <p:cNvPr id="29713" name="Group 17"/>
          <p:cNvGrpSpPr>
            <a:grpSpLocks/>
          </p:cNvGrpSpPr>
          <p:nvPr/>
        </p:nvGrpSpPr>
        <p:grpSpPr bwMode="auto">
          <a:xfrm>
            <a:off x="1981200" y="2586038"/>
            <a:ext cx="3657600" cy="1071562"/>
            <a:chOff x="576" y="2205"/>
            <a:chExt cx="2304" cy="675"/>
          </a:xfrm>
        </p:grpSpPr>
        <p:sp>
          <p:nvSpPr>
            <p:cNvPr id="11276" name="Text Box 6"/>
            <p:cNvSpPr txBox="1">
              <a:spLocks noChangeArrowheads="1"/>
            </p:cNvSpPr>
            <p:nvPr/>
          </p:nvSpPr>
          <p:spPr bwMode="auto">
            <a:xfrm>
              <a:off x="576" y="2496"/>
              <a:ext cx="2304" cy="384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>
                  <a:solidFill>
                    <a:srgbClr val="EDB277"/>
                  </a:solidFill>
                  <a:cs typeface="Arial" charset="0"/>
                </a:rPr>
                <a:t>2  •  21</a:t>
              </a:r>
            </a:p>
          </p:txBody>
        </p:sp>
        <p:sp>
          <p:nvSpPr>
            <p:cNvPr id="11277" name="Line 8"/>
            <p:cNvSpPr>
              <a:spLocks noChangeShapeType="1"/>
            </p:cNvSpPr>
            <p:nvPr/>
          </p:nvSpPr>
          <p:spPr bwMode="auto">
            <a:xfrm flipH="1">
              <a:off x="1392" y="2205"/>
              <a:ext cx="192" cy="2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2"/>
            <p:cNvSpPr>
              <a:spLocks noChangeShapeType="1"/>
            </p:cNvSpPr>
            <p:nvPr/>
          </p:nvSpPr>
          <p:spPr bwMode="auto">
            <a:xfrm>
              <a:off x="1872" y="2208"/>
              <a:ext cx="144" cy="2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4" name="Group 18"/>
          <p:cNvGrpSpPr>
            <a:grpSpLocks/>
          </p:cNvGrpSpPr>
          <p:nvPr/>
        </p:nvGrpSpPr>
        <p:grpSpPr bwMode="auto">
          <a:xfrm>
            <a:off x="1981200" y="3632200"/>
            <a:ext cx="3657600" cy="1092200"/>
            <a:chOff x="576" y="2864"/>
            <a:chExt cx="2304" cy="688"/>
          </a:xfrm>
        </p:grpSpPr>
        <p:sp>
          <p:nvSpPr>
            <p:cNvPr id="11272" name="Text Box 7"/>
            <p:cNvSpPr txBox="1">
              <a:spLocks noChangeArrowheads="1"/>
            </p:cNvSpPr>
            <p:nvPr/>
          </p:nvSpPr>
          <p:spPr bwMode="auto">
            <a:xfrm>
              <a:off x="576" y="3168"/>
              <a:ext cx="2304" cy="384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      3  </a:t>
              </a:r>
              <a:r>
                <a:rPr lang="en-US" sz="4000" b="1" dirty="0">
                  <a:solidFill>
                    <a:srgbClr val="EDB277"/>
                  </a:solidFill>
                  <a:cs typeface="Arial" charset="0"/>
                </a:rPr>
                <a:t>•  7</a:t>
              </a:r>
            </a:p>
          </p:txBody>
        </p:sp>
        <p:sp>
          <p:nvSpPr>
            <p:cNvPr id="11273" name="Line 13"/>
            <p:cNvSpPr>
              <a:spLocks noChangeShapeType="1"/>
            </p:cNvSpPr>
            <p:nvPr/>
          </p:nvSpPr>
          <p:spPr bwMode="auto">
            <a:xfrm flipH="1">
              <a:off x="1728" y="2864"/>
              <a:ext cx="172" cy="304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4"/>
            <p:cNvSpPr>
              <a:spLocks noChangeShapeType="1"/>
            </p:cNvSpPr>
            <p:nvPr/>
          </p:nvSpPr>
          <p:spPr bwMode="auto">
            <a:xfrm>
              <a:off x="2188" y="2867"/>
              <a:ext cx="144" cy="2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1</a:t>
            </a:r>
            <a:endParaRPr lang="en-US" sz="5000" b="1" dirty="0">
              <a:solidFill>
                <a:srgbClr val="EEDB96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2819400" y="3048000"/>
            <a:ext cx="7620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352800" y="4114800"/>
            <a:ext cx="7620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343400" y="4114800"/>
            <a:ext cx="7620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32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1" grpId="0"/>
      <p:bldP spid="2" grpId="0" animBg="1"/>
      <p:bldP spid="17" grpId="0" animBg="1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881063" y="1219200"/>
            <a:ext cx="7391400" cy="112712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>
                <a:solidFill>
                  <a:srgbClr val="F5D6B7"/>
                </a:solidFill>
                <a:cs typeface="Arial" charset="0"/>
              </a:rPr>
              <a:t>Find the number whose prime factorization is given.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962400" y="3200400"/>
            <a:ext cx="22098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= 24</a:t>
            </a:r>
            <a:endParaRPr lang="en-US" sz="4000" b="1" dirty="0">
              <a:solidFill>
                <a:srgbClr val="9AEED0"/>
              </a:solidFill>
              <a:cs typeface="Arial" charset="0"/>
            </a:endParaRP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3124200" y="2438400"/>
            <a:ext cx="2362200" cy="61555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>
                <a:solidFill>
                  <a:srgbClr val="FFC000"/>
                </a:solidFill>
                <a:cs typeface="Arial" charset="0"/>
              </a:rPr>
              <a:t>2</a:t>
            </a:r>
            <a:r>
              <a:rPr lang="en-US" sz="4000" b="1" baseline="30000" dirty="0">
                <a:solidFill>
                  <a:srgbClr val="FFC000"/>
                </a:solidFill>
                <a:cs typeface="Arial" charset="0"/>
              </a:rPr>
              <a:t>3</a:t>
            </a:r>
            <a:r>
              <a:rPr lang="en-US" sz="4000" b="1" dirty="0">
                <a:solidFill>
                  <a:srgbClr val="FFC000"/>
                </a:solidFill>
                <a:cs typeface="Arial" charset="0"/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  <a:cs typeface="Arial" charset="0"/>
              </a:rPr>
              <a:t>• 3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2</a:t>
            </a:r>
            <a:endParaRPr lang="en-US" sz="5000" b="1" dirty="0">
              <a:solidFill>
                <a:srgbClr val="EEDB96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76600" y="3200400"/>
            <a:ext cx="2090737" cy="61555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FFC000"/>
                </a:solidFill>
                <a:cs typeface="Arial" charset="0"/>
              </a:rPr>
              <a:t>8 •</a:t>
            </a:r>
            <a:r>
              <a:rPr lang="en-US" sz="4000" b="1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  <a:latin typeface="Arial"/>
                <a:cs typeface="Arial"/>
              </a:rPr>
              <a:t>3</a:t>
            </a:r>
            <a:endParaRPr lang="en-US" sz="4000" b="1" dirty="0">
              <a:solidFill>
                <a:srgbClr val="FFC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12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81063" y="1219200"/>
            <a:ext cx="7391400" cy="112712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>
                <a:solidFill>
                  <a:srgbClr val="F5D6B7"/>
                </a:solidFill>
                <a:cs typeface="Arial" charset="0"/>
              </a:rPr>
              <a:t>Solve the equation to find the missing prime factor.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657600" y="5180986"/>
            <a:ext cx="16764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i="1" dirty="0" smtClean="0">
                <a:solidFill>
                  <a:srgbClr val="9AEED0"/>
                </a:solidFill>
                <a:cs typeface="Arial" charset="0"/>
              </a:rPr>
              <a:t>x</a:t>
            </a: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 </a:t>
            </a: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= </a:t>
            </a: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2</a:t>
            </a:r>
            <a:endParaRPr lang="en-US" sz="4000" b="1" dirty="0">
              <a:solidFill>
                <a:srgbClr val="9AEED0"/>
              </a:solidFill>
              <a:cs typeface="Arial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14600" y="2438400"/>
            <a:ext cx="39624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FFC000"/>
                </a:solidFill>
                <a:cs typeface="Arial" charset="0"/>
              </a:rPr>
              <a:t>30 </a:t>
            </a:r>
            <a:r>
              <a:rPr lang="en-US" sz="4000" b="1" dirty="0">
                <a:solidFill>
                  <a:srgbClr val="FFC000"/>
                </a:solidFill>
                <a:cs typeface="Arial" charset="0"/>
              </a:rPr>
              <a:t>= </a:t>
            </a:r>
            <a:r>
              <a:rPr lang="en-US" sz="4000" b="1" i="1" dirty="0" smtClean="0">
                <a:solidFill>
                  <a:srgbClr val="FFC000"/>
                </a:solidFill>
                <a:cs typeface="Arial" charset="0"/>
              </a:rPr>
              <a:t>x</a:t>
            </a:r>
            <a:r>
              <a:rPr lang="en-US" sz="4000" b="1" dirty="0" smtClean="0">
                <a:solidFill>
                  <a:srgbClr val="FFC000"/>
                </a:solidFill>
                <a:cs typeface="Arial" charset="0"/>
              </a:rPr>
              <a:t> </a:t>
            </a:r>
            <a:r>
              <a:rPr lang="en-US" sz="4000" b="1" dirty="0">
                <a:solidFill>
                  <a:srgbClr val="FFC000"/>
                </a:solidFill>
                <a:cs typeface="Arial" charset="0"/>
              </a:rPr>
              <a:t>• </a:t>
            </a:r>
            <a:r>
              <a:rPr lang="en-US" sz="4000" b="1" dirty="0" smtClean="0">
                <a:solidFill>
                  <a:srgbClr val="FFC000"/>
                </a:solidFill>
                <a:cs typeface="Arial" charset="0"/>
              </a:rPr>
              <a:t>3 </a:t>
            </a:r>
            <a:r>
              <a:rPr lang="en-US" sz="4000" b="1" dirty="0">
                <a:solidFill>
                  <a:srgbClr val="FFC000"/>
                </a:solidFill>
                <a:cs typeface="Arial" charset="0"/>
              </a:rPr>
              <a:t>• </a:t>
            </a:r>
            <a:r>
              <a:rPr lang="en-US" sz="4000" b="1" dirty="0" smtClean="0">
                <a:solidFill>
                  <a:srgbClr val="FFC000"/>
                </a:solidFill>
                <a:cs typeface="Arial" charset="0"/>
              </a:rPr>
              <a:t>5</a:t>
            </a:r>
            <a:endParaRPr lang="en-US" sz="4000" b="1" baseline="30000" dirty="0">
              <a:solidFill>
                <a:srgbClr val="FFC000"/>
              </a:solidFill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3</a:t>
            </a:r>
            <a:endParaRPr lang="en-US" sz="5000" b="1" dirty="0">
              <a:solidFill>
                <a:srgbClr val="EEDB9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3048000"/>
            <a:ext cx="3048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4000" b="1" dirty="0" smtClean="0">
                <a:solidFill>
                  <a:srgbClr val="FFC000"/>
                </a:solidFill>
              </a:rPr>
              <a:t>30 = </a:t>
            </a:r>
            <a:r>
              <a:rPr lang="en-US" sz="4000" b="1" i="1" dirty="0" smtClean="0">
                <a:solidFill>
                  <a:srgbClr val="FFC000"/>
                </a:solidFill>
              </a:rPr>
              <a:t>x</a:t>
            </a:r>
            <a:r>
              <a:rPr lang="en-US" sz="4000" b="1" dirty="0" smtClean="0">
                <a:solidFill>
                  <a:srgbClr val="FFC000"/>
                </a:solidFill>
              </a:rPr>
              <a:t> </a:t>
            </a:r>
            <a:r>
              <a:rPr lang="en-US" sz="4000" b="1" dirty="0">
                <a:solidFill>
                  <a:srgbClr val="FFC000"/>
                </a:solidFill>
              </a:rPr>
              <a:t>• </a:t>
            </a:r>
            <a:r>
              <a:rPr lang="en-US" sz="4000" b="1" dirty="0" smtClean="0">
                <a:solidFill>
                  <a:srgbClr val="FFC000"/>
                </a:solidFill>
              </a:rPr>
              <a:t>15</a:t>
            </a:r>
          </a:p>
          <a:p>
            <a:pPr algn="r">
              <a:spcAft>
                <a:spcPts val="600"/>
              </a:spcAft>
            </a:pPr>
            <a:r>
              <a:rPr lang="en-US" sz="4000" b="1" dirty="0">
                <a:solidFill>
                  <a:srgbClr val="FFC000"/>
                </a:solidFill>
              </a:rPr>
              <a:t>30 = </a:t>
            </a:r>
            <a:r>
              <a:rPr lang="en-US" sz="4000" b="1" dirty="0" smtClean="0">
                <a:solidFill>
                  <a:srgbClr val="FFC000"/>
                </a:solidFill>
              </a:rPr>
              <a:t>15</a:t>
            </a:r>
            <a:r>
              <a:rPr lang="en-US" sz="4000" b="1" i="1" dirty="0" smtClean="0">
                <a:solidFill>
                  <a:srgbClr val="FFC000"/>
                </a:solidFill>
              </a:rPr>
              <a:t>x</a:t>
            </a:r>
          </a:p>
          <a:p>
            <a:pPr algn="r">
              <a:spcAft>
                <a:spcPts val="600"/>
              </a:spcAft>
            </a:pPr>
            <a:r>
              <a:rPr lang="en-US" sz="4000" b="1" dirty="0" smtClean="0">
                <a:solidFill>
                  <a:srgbClr val="FFC000"/>
                </a:solidFill>
              </a:rPr>
              <a:t>15      15</a:t>
            </a:r>
            <a:endParaRPr lang="en-US" sz="4000" b="1" dirty="0">
              <a:solidFill>
                <a:srgbClr val="FFC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429000" y="4419600"/>
            <a:ext cx="6096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724400" y="4419600"/>
            <a:ext cx="6096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2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096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6000" b="1" dirty="0"/>
              <a:t>HOMEWORK</a:t>
            </a:r>
            <a:endParaRPr lang="en-US" sz="1200" b="1" dirty="0"/>
          </a:p>
          <a:p>
            <a:pPr>
              <a:defRPr/>
            </a:pPr>
            <a:endParaRPr lang="en-US" sz="12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Topic: </a:t>
            </a:r>
            <a:r>
              <a:rPr lang="en-US" sz="2800" b="1" dirty="0" smtClean="0">
                <a:solidFill>
                  <a:srgbClr val="00B050"/>
                </a:solidFill>
              </a:rPr>
              <a:t>Prime Factorization</a:t>
            </a:r>
            <a:endParaRPr lang="en-US" sz="2800" b="1" dirty="0" smtClean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examples on </a:t>
            </a:r>
            <a:r>
              <a:rPr lang="en-US" sz="2800" b="1" dirty="0"/>
              <a:t>pages </a:t>
            </a:r>
            <a:r>
              <a:rPr lang="en-US" sz="2800" b="1" dirty="0" smtClean="0"/>
              <a:t>141-143</a:t>
            </a:r>
          </a:p>
          <a:p>
            <a:pPr marL="0" indent="0" algn="ctr">
              <a:buFontTx/>
              <a:buNone/>
              <a:defRPr/>
            </a:pP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Assignment: </a:t>
            </a:r>
            <a:r>
              <a:rPr lang="en-US" sz="2800" b="1" dirty="0" smtClean="0">
                <a:solidFill>
                  <a:srgbClr val="00B050"/>
                </a:solidFill>
              </a:rPr>
              <a:t>Lesson 4.2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in book on </a:t>
            </a:r>
            <a:r>
              <a:rPr lang="en-US" sz="2800" b="1" dirty="0" smtClean="0"/>
              <a:t>page 143</a:t>
            </a: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1-35 </a:t>
            </a:r>
            <a:r>
              <a:rPr lang="en-US" sz="2800" b="1" dirty="0" smtClean="0">
                <a:solidFill>
                  <a:srgbClr val="FFC000"/>
                </a:solidFill>
              </a:rPr>
              <a:t>odd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(18 </a:t>
            </a:r>
            <a:r>
              <a:rPr lang="en-US" sz="2800" b="1" dirty="0"/>
              <a:t>total)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096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6000" b="1" dirty="0"/>
              <a:t>HOMEWORK</a:t>
            </a:r>
            <a:endParaRPr lang="en-US" sz="1200" b="1" dirty="0"/>
          </a:p>
          <a:p>
            <a:pPr>
              <a:defRPr/>
            </a:pPr>
            <a:endParaRPr lang="en-US" sz="12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Topic: </a:t>
            </a:r>
            <a:r>
              <a:rPr lang="en-US" sz="2800" b="1" dirty="0" smtClean="0">
                <a:solidFill>
                  <a:srgbClr val="00B050"/>
                </a:solidFill>
              </a:rPr>
              <a:t>Prime Factorization</a:t>
            </a:r>
            <a:endParaRPr lang="en-US" sz="2800" b="1" dirty="0" smtClean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examples on </a:t>
            </a:r>
            <a:r>
              <a:rPr lang="en-US" sz="2800" b="1" dirty="0"/>
              <a:t>pages </a:t>
            </a:r>
            <a:r>
              <a:rPr lang="en-US" sz="2800" b="1" dirty="0" smtClean="0"/>
              <a:t>141-143</a:t>
            </a:r>
          </a:p>
          <a:p>
            <a:pPr marL="0" indent="0" algn="ctr">
              <a:buFontTx/>
              <a:buNone/>
              <a:defRPr/>
            </a:pP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Assignment: </a:t>
            </a:r>
            <a:r>
              <a:rPr lang="en-US" sz="2800" b="1" dirty="0" smtClean="0">
                <a:solidFill>
                  <a:srgbClr val="00B050"/>
                </a:solidFill>
              </a:rPr>
              <a:t>Lesson 4.2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in book on </a:t>
            </a:r>
            <a:r>
              <a:rPr lang="en-US" sz="2800" b="1" dirty="0" smtClean="0"/>
              <a:t>page 143</a:t>
            </a: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2-36 </a:t>
            </a:r>
            <a:r>
              <a:rPr lang="en-US" sz="2800" b="1" dirty="0" smtClean="0">
                <a:solidFill>
                  <a:srgbClr val="FFC000"/>
                </a:solidFill>
              </a:rPr>
              <a:t>even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(18 </a:t>
            </a:r>
            <a:r>
              <a:rPr lang="en-US" sz="2800" b="1" dirty="0"/>
              <a:t>total)</a:t>
            </a:r>
          </a:p>
        </p:txBody>
      </p:sp>
    </p:spTree>
    <p:extLst>
      <p:ext uri="{BB962C8B-B14F-4D97-AF65-F5344CB8AC3E}">
        <p14:creationId xmlns:p14="http://schemas.microsoft.com/office/powerpoint/2010/main" val="138654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8153400" cy="5035550"/>
          </a:xfrm>
        </p:spPr>
        <p:txBody>
          <a:bodyPr/>
          <a:lstStyle/>
          <a:p>
            <a:pPr algn="l" eaLnBrk="1" hangingPunct="1"/>
            <a:r>
              <a:rPr lang="en-US" altLang="en-US" sz="2800" b="1" u="sng" dirty="0" smtClean="0">
                <a:solidFill>
                  <a:srgbClr val="00B050"/>
                </a:solidFill>
              </a:rPr>
              <a:t>Divisibility Test</a:t>
            </a:r>
            <a:r>
              <a:rPr lang="en-US" altLang="en-US" sz="2800" b="1" dirty="0" smtClean="0">
                <a:solidFill>
                  <a:srgbClr val="00B050"/>
                </a:solidFill>
              </a:rPr>
              <a:t> </a:t>
            </a:r>
            <a:r>
              <a:rPr lang="en-US" altLang="en-US" sz="2800" b="1" dirty="0" smtClean="0"/>
              <a:t>(table also on page 137)</a:t>
            </a:r>
          </a:p>
          <a:p>
            <a:pPr algn="l" eaLnBrk="1" hangingPunct="1"/>
            <a:r>
              <a:rPr lang="en-US" altLang="en-US" sz="2000" b="1" dirty="0" smtClean="0"/>
              <a:t>  2 = the integer ends in an even digit 0, 2, 4, 6, or 8</a:t>
            </a:r>
          </a:p>
          <a:p>
            <a:pPr algn="l" eaLnBrk="1" hangingPunct="1"/>
            <a:r>
              <a:rPr lang="en-US" altLang="en-US" sz="2000" b="1" dirty="0" smtClean="0"/>
              <a:t>  3 = the sum of the integer’s digits is divisible by 3</a:t>
            </a:r>
          </a:p>
          <a:p>
            <a:pPr algn="l" eaLnBrk="1" hangingPunct="1"/>
            <a:r>
              <a:rPr lang="en-US" altLang="en-US" sz="2000" b="1" dirty="0" smtClean="0"/>
              <a:t>  4 = the number formed by the last 2 digits is divisible by 4</a:t>
            </a:r>
          </a:p>
          <a:p>
            <a:pPr algn="l" eaLnBrk="1" hangingPunct="1"/>
            <a:r>
              <a:rPr lang="en-US" altLang="en-US" sz="2000" b="1" dirty="0" smtClean="0"/>
              <a:t>  5 = the integer ends in 0 or 5</a:t>
            </a:r>
          </a:p>
          <a:p>
            <a:pPr algn="l" eaLnBrk="1" hangingPunct="1"/>
            <a:r>
              <a:rPr lang="en-US" altLang="en-US" sz="2000" b="1" dirty="0" smtClean="0"/>
              <a:t>  6 = the integer is divisible by both 2 and 3</a:t>
            </a:r>
          </a:p>
          <a:p>
            <a:pPr algn="l" eaLnBrk="1" hangingPunct="1"/>
            <a:r>
              <a:rPr lang="en-US" altLang="en-US" sz="2000" b="1" dirty="0" smtClean="0"/>
              <a:t>  8 = the number formed by the last 3 digits is divisible by 8</a:t>
            </a:r>
          </a:p>
          <a:p>
            <a:pPr algn="l" eaLnBrk="1" hangingPunct="1"/>
            <a:r>
              <a:rPr lang="en-US" altLang="en-US" sz="2000" b="1" dirty="0" smtClean="0"/>
              <a:t>  9 = the sum of the integer’s digits is divisible by 9</a:t>
            </a:r>
          </a:p>
          <a:p>
            <a:pPr algn="l" eaLnBrk="1" hangingPunct="1"/>
            <a:r>
              <a:rPr lang="en-US" altLang="en-US" sz="2000" b="1" dirty="0" smtClean="0"/>
              <a:t>10 = the integer ends in 0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4.1 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Prime Factorization</a:t>
            </a:r>
          </a:p>
        </p:txBody>
      </p:sp>
    </p:spTree>
    <p:extLst>
      <p:ext uri="{BB962C8B-B14F-4D97-AF65-F5344CB8AC3E}">
        <p14:creationId xmlns:p14="http://schemas.microsoft.com/office/powerpoint/2010/main" val="3179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endParaRPr lang="en-US" altLang="en-US" sz="4800" b="1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43000" y="1593850"/>
            <a:ext cx="72390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sz="2800" b="1" kern="0" dirty="0" smtClean="0"/>
              <a:t> </a:t>
            </a:r>
            <a:endParaRPr lang="en-US" sz="2800" b="1" kern="0" baseline="40000" dirty="0"/>
          </a:p>
          <a:p>
            <a:pPr algn="l" eaLnBrk="1" hangingPunct="1">
              <a:defRPr/>
            </a:pPr>
            <a:endParaRPr lang="en-US" sz="2800" b="1" kern="0" baseline="4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371600"/>
            <a:ext cx="8077200" cy="47307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b="1" dirty="0" smtClean="0">
                <a:solidFill>
                  <a:srgbClr val="00B050"/>
                </a:solidFill>
              </a:rPr>
              <a:t>Factor </a:t>
            </a:r>
            <a:r>
              <a:rPr lang="en-US" b="1" dirty="0"/>
              <a:t>= </a:t>
            </a:r>
            <a:r>
              <a:rPr lang="en-US" b="1" dirty="0" smtClean="0"/>
              <a:t>is </a:t>
            </a:r>
            <a:r>
              <a:rPr lang="en-US" b="1" dirty="0"/>
              <a:t>any integer that divides the given integer with </a:t>
            </a:r>
            <a:r>
              <a:rPr lang="en-US" b="1" u="sng" smtClean="0"/>
              <a:t>no remainder</a:t>
            </a:r>
            <a:endParaRPr lang="en-US" b="1" dirty="0" smtClean="0"/>
          </a:p>
          <a:p>
            <a:pPr algn="l" eaLnBrk="1" hangingPunct="1">
              <a:defRPr/>
            </a:pPr>
            <a:r>
              <a:rPr lang="en-US" sz="1200" b="1" dirty="0" smtClean="0">
                <a:solidFill>
                  <a:srgbClr val="00B050"/>
                </a:solidFill>
              </a:rPr>
              <a:t/>
            </a:r>
            <a:br>
              <a:rPr lang="en-US" sz="1200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00B050"/>
                </a:solidFill>
              </a:rPr>
              <a:t>GCF </a:t>
            </a:r>
            <a:r>
              <a:rPr lang="en-US" b="1" dirty="0" smtClean="0"/>
              <a:t>= is the largest number that is </a:t>
            </a:r>
            <a:r>
              <a:rPr lang="en-US" b="1" u="sng" dirty="0" smtClean="0"/>
              <a:t>common</a:t>
            </a:r>
            <a:r>
              <a:rPr lang="en-US" b="1" dirty="0" smtClean="0"/>
              <a:t> between 2 or more numbers</a:t>
            </a:r>
          </a:p>
          <a:p>
            <a:pPr algn="l" eaLnBrk="1" hangingPunct="1">
              <a:defRPr/>
            </a:pPr>
            <a:endParaRPr lang="en-US" sz="1200" b="1" dirty="0" smtClean="0"/>
          </a:p>
          <a:p>
            <a:pPr algn="l" eaLnBrk="1" hangingPunct="1">
              <a:defRPr/>
            </a:pPr>
            <a:r>
              <a:rPr lang="en-US" altLang="en-US" b="1" dirty="0">
                <a:solidFill>
                  <a:srgbClr val="00B050"/>
                </a:solidFill>
              </a:rPr>
              <a:t>Relatively Prime </a:t>
            </a:r>
            <a:r>
              <a:rPr lang="en-US" altLang="en-US" b="1" dirty="0"/>
              <a:t>= is when the only </a:t>
            </a:r>
            <a:r>
              <a:rPr lang="en-US" altLang="en-US" b="1" dirty="0" smtClean="0"/>
              <a:t>common number </a:t>
            </a:r>
            <a:r>
              <a:rPr lang="en-US" altLang="en-US" b="1" dirty="0"/>
              <a:t>is </a:t>
            </a:r>
            <a:r>
              <a:rPr lang="en-US" altLang="en-US" b="1" dirty="0" smtClean="0"/>
              <a:t>1 (ex. 13 and 17)</a:t>
            </a:r>
            <a:endParaRPr lang="en-US" sz="2000" b="1" dirty="0" smtClean="0"/>
          </a:p>
          <a:p>
            <a:pPr marL="514350" indent="-514350" algn="l" eaLnBrk="1" hangingPunct="1">
              <a:buFontTx/>
              <a:buAutoNum type="arabicParenR"/>
              <a:defRPr/>
            </a:pPr>
            <a:endParaRPr lang="en-US" sz="2000" b="1" dirty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4.3 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Greatest Common Factor (GCF)</a:t>
            </a:r>
            <a:endParaRPr lang="en-US" alt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143000"/>
            <a:ext cx="8915400" cy="5035550"/>
          </a:xfrm>
        </p:spPr>
        <p:txBody>
          <a:bodyPr/>
          <a:lstStyle/>
          <a:p>
            <a:pPr algn="l" eaLnBrk="1" hangingPunct="1"/>
            <a:r>
              <a:rPr lang="en-US" altLang="en-US" sz="2400" b="1" dirty="0" smtClean="0">
                <a:solidFill>
                  <a:srgbClr val="00B050"/>
                </a:solidFill>
              </a:rPr>
              <a:t>Product </a:t>
            </a:r>
            <a:r>
              <a:rPr lang="en-US" altLang="en-US" sz="2400" b="1" dirty="0" smtClean="0"/>
              <a:t>= is the result of multiplying. For example, 6 is the product of 2 and 3</a:t>
            </a:r>
          </a:p>
          <a:p>
            <a:pPr algn="l" eaLnBrk="1" hangingPunct="1"/>
            <a:endParaRPr lang="en-US" altLang="en-US" sz="1000" b="1" dirty="0" smtClean="0"/>
          </a:p>
          <a:p>
            <a:pPr algn="l" eaLnBrk="1" hangingPunct="1"/>
            <a:r>
              <a:rPr lang="en-US" altLang="en-US" sz="2400" b="1" dirty="0" smtClean="0">
                <a:solidFill>
                  <a:srgbClr val="00B050"/>
                </a:solidFill>
              </a:rPr>
              <a:t>Multiple </a:t>
            </a:r>
            <a:r>
              <a:rPr lang="en-US" altLang="en-US" sz="2400" b="1" dirty="0" smtClean="0"/>
              <a:t>= is the product of 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itself</a:t>
            </a:r>
            <a:r>
              <a:rPr lang="en-US" altLang="en-US" sz="2400" b="1" dirty="0" smtClean="0"/>
              <a:t> and a </a:t>
            </a:r>
            <a:r>
              <a:rPr lang="en-US" altLang="en-US" sz="2400" b="1" dirty="0" smtClean="0">
                <a:solidFill>
                  <a:srgbClr val="00B050"/>
                </a:solidFill>
              </a:rPr>
              <a:t>natural number </a:t>
            </a:r>
            <a:br>
              <a:rPr lang="en-US" altLang="en-US" sz="2400" b="1" dirty="0" smtClean="0">
                <a:solidFill>
                  <a:srgbClr val="00B050"/>
                </a:solidFill>
              </a:rPr>
            </a:br>
            <a:r>
              <a:rPr lang="en-US" altLang="en-US" sz="2400" b="1" dirty="0" smtClean="0"/>
              <a:t>(a positive whole number greater than 0). For example, the multiples of 9 are 9, 18, 27, 36, 45, etc.</a:t>
            </a:r>
          </a:p>
          <a:p>
            <a:pPr algn="l" eaLnBrk="1" hangingPunct="1"/>
            <a:endParaRPr lang="en-US" altLang="en-US" sz="1000" b="1" dirty="0" smtClean="0">
              <a:solidFill>
                <a:srgbClr val="00B050"/>
              </a:solidFill>
            </a:endParaRPr>
          </a:p>
          <a:p>
            <a:pPr algn="l" eaLnBrk="1" hangingPunct="1"/>
            <a:r>
              <a:rPr lang="en-US" altLang="en-US" sz="2400" b="1" dirty="0" smtClean="0">
                <a:solidFill>
                  <a:srgbClr val="00B050"/>
                </a:solidFill>
              </a:rPr>
              <a:t>Factor </a:t>
            </a:r>
            <a:r>
              <a:rPr lang="en-US" altLang="en-US" sz="2400" b="1" dirty="0" smtClean="0"/>
              <a:t>= is any integer that divides another integer with </a:t>
            </a:r>
            <a:br>
              <a:rPr lang="en-US" altLang="en-US" sz="2400" b="1" dirty="0" smtClean="0"/>
            </a:br>
            <a:r>
              <a:rPr lang="en-US" altLang="en-US" sz="2400" b="1" u="sng" dirty="0" smtClean="0"/>
              <a:t>no remainder</a:t>
            </a:r>
            <a:r>
              <a:rPr lang="en-US" altLang="en-US" sz="2400" b="1" dirty="0" smtClean="0"/>
              <a:t>. For example, 3 and 9 are factors of 27 (because 3 goes into 27 nine times)</a:t>
            </a:r>
          </a:p>
          <a:p>
            <a:pPr algn="l" eaLnBrk="1" hangingPunct="1"/>
            <a:endParaRPr lang="en-US" altLang="en-US" sz="1000" b="1" dirty="0" smtClean="0">
              <a:solidFill>
                <a:srgbClr val="00B050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4.1 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Prime &amp; Composite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881062" y="1219200"/>
            <a:ext cx="7958137" cy="61555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F5D6B7"/>
                </a:solidFill>
                <a:cs typeface="Arial" charset="0"/>
              </a:rPr>
              <a:t>What is the GCF of 12 and 60?</a:t>
            </a:r>
            <a:endParaRPr lang="en-US" sz="4000" b="1" dirty="0">
              <a:solidFill>
                <a:srgbClr val="F5D6B7"/>
              </a:solidFill>
              <a:cs typeface="Arial" charset="0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52400" y="5181600"/>
            <a:ext cx="6096000" cy="61555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FFFF00"/>
                </a:solidFill>
                <a:cs typeface="Arial" charset="0"/>
              </a:rPr>
              <a:t>GCF </a:t>
            </a: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=</a:t>
            </a:r>
            <a:r>
              <a:rPr lang="en-US" sz="4000" b="1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4000" b="1" dirty="0">
                <a:solidFill>
                  <a:srgbClr val="FFFF00"/>
                </a:solidFill>
                <a:cs typeface="Arial" charset="0"/>
              </a:rPr>
              <a:t>2 • 2 • 3 </a:t>
            </a: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=</a:t>
            </a:r>
            <a:r>
              <a:rPr lang="en-US" sz="4000" b="1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cs typeface="Arial" charset="0"/>
              </a:rPr>
              <a:t>12</a:t>
            </a:r>
            <a:endParaRPr lang="en-US" sz="4000" b="1" baseline="500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762000" y="1905000"/>
            <a:ext cx="36576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12</a:t>
            </a:r>
            <a:endParaRPr lang="en-US" sz="4000" b="1" dirty="0">
              <a:solidFill>
                <a:srgbClr val="EDB277"/>
              </a:solidFill>
              <a:cs typeface="Arial" charset="0"/>
            </a:endParaRPr>
          </a:p>
        </p:txBody>
      </p:sp>
      <p:grpSp>
        <p:nvGrpSpPr>
          <p:cNvPr id="29713" name="Group 17"/>
          <p:cNvGrpSpPr>
            <a:grpSpLocks/>
          </p:cNvGrpSpPr>
          <p:nvPr/>
        </p:nvGrpSpPr>
        <p:grpSpPr bwMode="auto">
          <a:xfrm>
            <a:off x="762000" y="2509838"/>
            <a:ext cx="3657600" cy="1071562"/>
            <a:chOff x="576" y="2205"/>
            <a:chExt cx="2304" cy="675"/>
          </a:xfrm>
        </p:grpSpPr>
        <p:sp>
          <p:nvSpPr>
            <p:cNvPr id="11276" name="Text Box 6"/>
            <p:cNvSpPr txBox="1">
              <a:spLocks noChangeArrowheads="1"/>
            </p:cNvSpPr>
            <p:nvPr/>
          </p:nvSpPr>
          <p:spPr bwMode="auto">
            <a:xfrm>
              <a:off x="576" y="2496"/>
              <a:ext cx="2304" cy="384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2   •  6</a:t>
              </a:r>
              <a:endParaRPr lang="en-US" sz="40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11277" name="Line 8"/>
            <p:cNvSpPr>
              <a:spLocks noChangeShapeType="1"/>
            </p:cNvSpPr>
            <p:nvPr/>
          </p:nvSpPr>
          <p:spPr bwMode="auto">
            <a:xfrm flipH="1">
              <a:off x="1392" y="2205"/>
              <a:ext cx="192" cy="2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12"/>
            <p:cNvSpPr>
              <a:spLocks noChangeShapeType="1"/>
            </p:cNvSpPr>
            <p:nvPr/>
          </p:nvSpPr>
          <p:spPr bwMode="auto">
            <a:xfrm>
              <a:off x="1872" y="2208"/>
              <a:ext cx="144" cy="2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714" name="Group 18"/>
          <p:cNvGrpSpPr>
            <a:grpSpLocks/>
          </p:cNvGrpSpPr>
          <p:nvPr/>
        </p:nvGrpSpPr>
        <p:grpSpPr bwMode="auto">
          <a:xfrm>
            <a:off x="762000" y="3556000"/>
            <a:ext cx="3657600" cy="1092200"/>
            <a:chOff x="576" y="2864"/>
            <a:chExt cx="2304" cy="688"/>
          </a:xfrm>
        </p:grpSpPr>
        <p:sp>
          <p:nvSpPr>
            <p:cNvPr id="11272" name="Text Box 7"/>
            <p:cNvSpPr txBox="1">
              <a:spLocks noChangeArrowheads="1"/>
            </p:cNvSpPr>
            <p:nvPr/>
          </p:nvSpPr>
          <p:spPr bwMode="auto">
            <a:xfrm>
              <a:off x="576" y="3168"/>
              <a:ext cx="2304" cy="384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      2  </a:t>
              </a:r>
              <a:r>
                <a:rPr lang="en-US" sz="4000" b="1" dirty="0">
                  <a:solidFill>
                    <a:srgbClr val="EDB277"/>
                  </a:solidFill>
                  <a:cs typeface="Arial" charset="0"/>
                </a:rPr>
                <a:t>•  </a:t>
              </a: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3</a:t>
              </a:r>
              <a:endParaRPr lang="en-US" sz="40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11273" name="Line 13"/>
            <p:cNvSpPr>
              <a:spLocks noChangeShapeType="1"/>
            </p:cNvSpPr>
            <p:nvPr/>
          </p:nvSpPr>
          <p:spPr bwMode="auto">
            <a:xfrm flipH="1">
              <a:off x="1728" y="2864"/>
              <a:ext cx="172" cy="304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Line 14"/>
            <p:cNvSpPr>
              <a:spLocks noChangeShapeType="1"/>
            </p:cNvSpPr>
            <p:nvPr/>
          </p:nvSpPr>
          <p:spPr bwMode="auto">
            <a:xfrm>
              <a:off x="2188" y="2867"/>
              <a:ext cx="144" cy="2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1</a:t>
            </a:r>
            <a:endParaRPr lang="en-US" sz="5000" b="1" dirty="0">
              <a:solidFill>
                <a:srgbClr val="EEDB96"/>
              </a:solidFill>
            </a:endParaRPr>
          </a:p>
        </p:txBody>
      </p:sp>
      <p:sp>
        <p:nvSpPr>
          <p:cNvPr id="2" name="Oval 1"/>
          <p:cNvSpPr/>
          <p:nvPr/>
        </p:nvSpPr>
        <p:spPr>
          <a:xfrm>
            <a:off x="1600200" y="2971800"/>
            <a:ext cx="7620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2133600" y="4038600"/>
            <a:ext cx="7620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4495800" y="1905000"/>
            <a:ext cx="36576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60</a:t>
            </a:r>
            <a:endParaRPr lang="en-US" sz="4000" b="1" dirty="0">
              <a:solidFill>
                <a:srgbClr val="EDB277"/>
              </a:solidFill>
              <a:cs typeface="Arial" charset="0"/>
            </a:endParaRPr>
          </a:p>
        </p:txBody>
      </p:sp>
      <p:grpSp>
        <p:nvGrpSpPr>
          <p:cNvPr id="20" name="Group 17"/>
          <p:cNvGrpSpPr>
            <a:grpSpLocks/>
          </p:cNvGrpSpPr>
          <p:nvPr/>
        </p:nvGrpSpPr>
        <p:grpSpPr bwMode="auto">
          <a:xfrm>
            <a:off x="4495800" y="2509838"/>
            <a:ext cx="3657600" cy="1071562"/>
            <a:chOff x="576" y="2205"/>
            <a:chExt cx="2304" cy="675"/>
          </a:xfrm>
        </p:grpSpPr>
        <p:sp>
          <p:nvSpPr>
            <p:cNvPr id="21" name="Text Box 6"/>
            <p:cNvSpPr txBox="1">
              <a:spLocks noChangeArrowheads="1"/>
            </p:cNvSpPr>
            <p:nvPr/>
          </p:nvSpPr>
          <p:spPr bwMode="auto">
            <a:xfrm>
              <a:off x="576" y="2496"/>
              <a:ext cx="2304" cy="384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 2  •  30</a:t>
              </a:r>
              <a:endParaRPr lang="en-US" sz="40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22" name="Line 8"/>
            <p:cNvSpPr>
              <a:spLocks noChangeShapeType="1"/>
            </p:cNvSpPr>
            <p:nvPr/>
          </p:nvSpPr>
          <p:spPr bwMode="auto">
            <a:xfrm flipH="1">
              <a:off x="1392" y="2205"/>
              <a:ext cx="192" cy="2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>
              <a:off x="1872" y="2208"/>
              <a:ext cx="144" cy="2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18"/>
          <p:cNvGrpSpPr>
            <a:grpSpLocks/>
          </p:cNvGrpSpPr>
          <p:nvPr/>
        </p:nvGrpSpPr>
        <p:grpSpPr bwMode="auto">
          <a:xfrm>
            <a:off x="4495800" y="3556000"/>
            <a:ext cx="3657600" cy="1092200"/>
            <a:chOff x="576" y="2864"/>
            <a:chExt cx="2304" cy="688"/>
          </a:xfrm>
        </p:grpSpPr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576" y="3168"/>
              <a:ext cx="2304" cy="384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      2  </a:t>
              </a:r>
              <a:r>
                <a:rPr lang="en-US" sz="4000" b="1" dirty="0">
                  <a:solidFill>
                    <a:srgbClr val="EDB277"/>
                  </a:solidFill>
                  <a:cs typeface="Arial" charset="0"/>
                </a:rPr>
                <a:t>•  </a:t>
              </a: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15</a:t>
              </a:r>
              <a:endParaRPr lang="en-US" sz="40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 flipH="1">
              <a:off x="1728" y="2864"/>
              <a:ext cx="172" cy="304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>
              <a:off x="2188" y="2867"/>
              <a:ext cx="144" cy="2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8" name="Oval 27"/>
          <p:cNvSpPr/>
          <p:nvPr/>
        </p:nvSpPr>
        <p:spPr>
          <a:xfrm>
            <a:off x="5334000" y="2971800"/>
            <a:ext cx="7620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5410200" y="4643438"/>
            <a:ext cx="3657600" cy="1147762"/>
            <a:chOff x="5410200" y="4795838"/>
            <a:chExt cx="3657600" cy="1147762"/>
          </a:xfrm>
        </p:grpSpPr>
        <p:sp>
          <p:nvSpPr>
            <p:cNvPr id="31" name="Line 8"/>
            <p:cNvSpPr>
              <a:spLocks noChangeShapeType="1"/>
            </p:cNvSpPr>
            <p:nvPr/>
          </p:nvSpPr>
          <p:spPr bwMode="auto">
            <a:xfrm flipH="1">
              <a:off x="6781800" y="4795838"/>
              <a:ext cx="304800" cy="461962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4"/>
            <p:cNvSpPr>
              <a:spLocks noChangeShapeType="1"/>
            </p:cNvSpPr>
            <p:nvPr/>
          </p:nvSpPr>
          <p:spPr bwMode="auto">
            <a:xfrm>
              <a:off x="7543800" y="4800600"/>
              <a:ext cx="228600" cy="457200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Text Box 6"/>
            <p:cNvSpPr txBox="1">
              <a:spLocks noChangeArrowheads="1"/>
            </p:cNvSpPr>
            <p:nvPr/>
          </p:nvSpPr>
          <p:spPr bwMode="auto">
            <a:xfrm>
              <a:off x="5410200" y="5334000"/>
              <a:ext cx="3657600" cy="609600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 3  •  5</a:t>
              </a:r>
              <a:endParaRPr lang="en-US" sz="4000" b="1" dirty="0">
                <a:solidFill>
                  <a:srgbClr val="EDB277"/>
                </a:solidFill>
                <a:cs typeface="Arial" charset="0"/>
              </a:endParaRPr>
            </a:p>
          </p:txBody>
        </p:sp>
      </p:grpSp>
      <p:sp>
        <p:nvSpPr>
          <p:cNvPr id="35" name="Oval 34"/>
          <p:cNvSpPr/>
          <p:nvPr/>
        </p:nvSpPr>
        <p:spPr>
          <a:xfrm>
            <a:off x="5638800" y="4033838"/>
            <a:ext cx="7620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6400800" y="5181600"/>
            <a:ext cx="7620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124200" y="4038600"/>
            <a:ext cx="762000" cy="6096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12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" grpId="0" animBg="1"/>
      <p:bldP spid="17" grpId="0" animBg="1"/>
      <p:bldP spid="28" grpId="0" animBg="1"/>
      <p:bldP spid="35" grpId="0" animBg="1"/>
      <p:bldP spid="38" grpId="0" animBg="1"/>
      <p:bldP spid="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81000"/>
            <a:ext cx="8077200" cy="51054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2800" b="1" u="sng" dirty="0" smtClean="0"/>
              <a:t>Helpful Shortcuts</a:t>
            </a:r>
            <a:endParaRPr lang="en-US" sz="2800" b="1" u="sng" dirty="0"/>
          </a:p>
          <a:p>
            <a:pPr marL="514350" indent="-514350" algn="l" eaLnBrk="1" hangingPunct="1">
              <a:buFontTx/>
              <a:buAutoNum type="arabicParenR"/>
              <a:defRPr/>
            </a:pPr>
            <a:r>
              <a:rPr lang="en-US" sz="2800" b="1" dirty="0"/>
              <a:t>Check if the </a:t>
            </a:r>
            <a:r>
              <a:rPr lang="en-US" sz="2800" b="1" u="sng" dirty="0">
                <a:solidFill>
                  <a:srgbClr val="00B050"/>
                </a:solidFill>
              </a:rPr>
              <a:t>smaller</a:t>
            </a:r>
            <a:r>
              <a:rPr lang="en-US" sz="2800" b="1" dirty="0"/>
              <a:t> of the two numbers is the </a:t>
            </a:r>
            <a:r>
              <a:rPr lang="en-US" sz="2800" b="1" dirty="0" smtClean="0"/>
              <a:t>GCF</a:t>
            </a:r>
          </a:p>
          <a:p>
            <a:pPr marL="914400" algn="l" eaLnBrk="1" hangingPunct="1">
              <a:defRPr/>
            </a:pPr>
            <a:r>
              <a:rPr lang="en-US" sz="2800" b="1" u="sng" dirty="0" smtClean="0"/>
              <a:t>Example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/>
              <a:t>12 and </a:t>
            </a:r>
            <a:r>
              <a:rPr lang="en-US" sz="2800" b="1" dirty="0" smtClean="0"/>
              <a:t>60</a:t>
            </a:r>
          </a:p>
          <a:p>
            <a:pPr algn="l" eaLnBrk="1" hangingPunct="1">
              <a:defRPr/>
            </a:pPr>
            <a:r>
              <a:rPr lang="en-US" sz="2800" b="1" dirty="0" smtClean="0"/>
              <a:t>2) Check </a:t>
            </a:r>
            <a:r>
              <a:rPr lang="en-US" sz="2800" b="1" dirty="0"/>
              <a:t>if the </a:t>
            </a:r>
            <a:r>
              <a:rPr lang="en-US" sz="2800" b="1" u="sng" dirty="0">
                <a:solidFill>
                  <a:srgbClr val="00B050"/>
                </a:solidFill>
              </a:rPr>
              <a:t>difference</a:t>
            </a:r>
            <a:r>
              <a:rPr lang="en-US" sz="2800" b="1" dirty="0"/>
              <a:t> between the two numbers is </a:t>
            </a:r>
            <a:r>
              <a:rPr lang="en-US" sz="2800" b="1" dirty="0" smtClean="0"/>
              <a:t>the GCF</a:t>
            </a:r>
          </a:p>
          <a:p>
            <a:pPr marL="914400" algn="l" eaLnBrk="1" hangingPunct="1">
              <a:defRPr/>
            </a:pPr>
            <a:r>
              <a:rPr lang="en-US" sz="2800" b="1" u="sng" dirty="0" smtClean="0"/>
              <a:t>Example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b="1" dirty="0" smtClean="0"/>
              <a:t>75 </a:t>
            </a:r>
            <a:r>
              <a:rPr lang="en-US" sz="2800" b="1" dirty="0"/>
              <a:t>and </a:t>
            </a:r>
            <a:r>
              <a:rPr lang="en-US" sz="2800" b="1" dirty="0" smtClean="0"/>
              <a:t>90</a:t>
            </a:r>
            <a:endParaRPr lang="en-US" sz="2800" b="1" dirty="0"/>
          </a:p>
          <a:p>
            <a:pPr algn="l" eaLnBrk="1" hangingPunct="1">
              <a:defRPr/>
            </a:pPr>
            <a:endParaRPr lang="en-US" b="1" dirty="0" smtClean="0"/>
          </a:p>
          <a:p>
            <a:pPr marL="514350" indent="-514350" algn="l" eaLnBrk="1" hangingPunct="1">
              <a:buFontTx/>
              <a:buAutoNum type="arabicParenR"/>
              <a:defRPr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5232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685801" y="1295400"/>
            <a:ext cx="7924800" cy="56323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242C2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600" b="1" dirty="0">
                <a:solidFill>
                  <a:srgbClr val="F5D6B7"/>
                </a:solidFill>
                <a:cs typeface="Arial" charset="0"/>
              </a:rPr>
              <a:t>Find the GCF of 15</a:t>
            </a:r>
            <a:r>
              <a:rPr lang="en-US" sz="3600" b="1" i="1" dirty="0">
                <a:solidFill>
                  <a:srgbClr val="F5D6B7"/>
                </a:solidFill>
                <a:cs typeface="Arial" charset="0"/>
              </a:rPr>
              <a:t>x</a:t>
            </a:r>
            <a:r>
              <a:rPr lang="en-US" sz="3600" b="1" baseline="30000" dirty="0">
                <a:solidFill>
                  <a:srgbClr val="F5D6B7"/>
                </a:solidFill>
                <a:cs typeface="Arial" charset="0"/>
              </a:rPr>
              <a:t>3</a:t>
            </a:r>
            <a:r>
              <a:rPr lang="en-US" sz="3600" b="1" i="1" dirty="0">
                <a:solidFill>
                  <a:srgbClr val="F5D6B7"/>
                </a:solidFill>
                <a:cs typeface="Arial" charset="0"/>
              </a:rPr>
              <a:t>y</a:t>
            </a:r>
            <a:r>
              <a:rPr lang="en-US" sz="3600" b="1" dirty="0">
                <a:solidFill>
                  <a:srgbClr val="F5D6B7"/>
                </a:solidFill>
                <a:cs typeface="Arial" charset="0"/>
              </a:rPr>
              <a:t> and 21</a:t>
            </a:r>
            <a:r>
              <a:rPr lang="en-US" sz="3600" b="1" i="1" dirty="0">
                <a:solidFill>
                  <a:srgbClr val="F5D6B7"/>
                </a:solidFill>
                <a:cs typeface="Arial" charset="0"/>
              </a:rPr>
              <a:t>x</a:t>
            </a:r>
            <a:r>
              <a:rPr lang="en-US" sz="3600" b="1" baseline="30000" dirty="0">
                <a:solidFill>
                  <a:srgbClr val="F5D6B7"/>
                </a:solidFill>
                <a:cs typeface="Arial" charset="0"/>
              </a:rPr>
              <a:t>2</a:t>
            </a:r>
            <a:r>
              <a:rPr lang="en-US" sz="3600" b="1" dirty="0">
                <a:solidFill>
                  <a:srgbClr val="F5D6B7"/>
                </a:solidFill>
                <a:cs typeface="Arial" charset="0"/>
              </a:rPr>
              <a:t>.</a:t>
            </a: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4267200" y="3744913"/>
            <a:ext cx="19812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242C2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>
                <a:solidFill>
                  <a:srgbClr val="FFFF00"/>
                </a:solidFill>
                <a:cs typeface="Arial" charset="0"/>
              </a:rPr>
              <a:t> = 3</a:t>
            </a:r>
            <a:r>
              <a:rPr lang="en-US" sz="4000" b="1" i="1" dirty="0">
                <a:solidFill>
                  <a:srgbClr val="FFFF00"/>
                </a:solidFill>
                <a:cs typeface="Arial" charset="0"/>
              </a:rPr>
              <a:t>x</a:t>
            </a:r>
            <a:r>
              <a:rPr lang="en-US" sz="4000" b="1" baseline="30000" dirty="0">
                <a:solidFill>
                  <a:srgbClr val="FFFF00"/>
                </a:solidFill>
                <a:cs typeface="Arial" charset="0"/>
              </a:rPr>
              <a:t>2</a:t>
            </a: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2133600"/>
            <a:ext cx="71628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242C2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>
                <a:solidFill>
                  <a:srgbClr val="EDB277"/>
                </a:solidFill>
                <a:cs typeface="Arial" charset="0"/>
              </a:rPr>
              <a:t>15</a:t>
            </a:r>
            <a:r>
              <a:rPr lang="en-US" sz="4000" b="1" i="1">
                <a:solidFill>
                  <a:srgbClr val="EDB277"/>
                </a:solidFill>
                <a:cs typeface="Arial" charset="0"/>
              </a:rPr>
              <a:t>x</a:t>
            </a:r>
            <a:r>
              <a:rPr lang="en-US" sz="4000" b="1" baseline="30000">
                <a:solidFill>
                  <a:srgbClr val="EDB277"/>
                </a:solidFill>
                <a:cs typeface="Arial" charset="0"/>
              </a:rPr>
              <a:t>3</a:t>
            </a:r>
            <a:r>
              <a:rPr lang="en-US" sz="4000" b="1" i="1">
                <a:solidFill>
                  <a:srgbClr val="EDB277"/>
                </a:solidFill>
                <a:cs typeface="Arial" charset="0"/>
              </a:rPr>
              <a:t>y</a:t>
            </a:r>
            <a:r>
              <a:rPr lang="en-US" sz="4000" b="1">
                <a:solidFill>
                  <a:srgbClr val="EDB277"/>
                </a:solidFill>
                <a:cs typeface="Arial" charset="0"/>
              </a:rPr>
              <a:t> = 3 • 5 • </a:t>
            </a:r>
            <a:r>
              <a:rPr lang="en-US" sz="4000" b="1" i="1">
                <a:solidFill>
                  <a:srgbClr val="EDB277"/>
                </a:solidFill>
                <a:cs typeface="Arial" charset="0"/>
              </a:rPr>
              <a:t>x</a:t>
            </a:r>
            <a:r>
              <a:rPr lang="en-US" sz="4000" b="1">
                <a:solidFill>
                  <a:srgbClr val="EDB277"/>
                </a:solidFill>
                <a:cs typeface="Arial" charset="0"/>
              </a:rPr>
              <a:t> • </a:t>
            </a:r>
            <a:r>
              <a:rPr lang="en-US" sz="4000" b="1" i="1">
                <a:solidFill>
                  <a:srgbClr val="EDB277"/>
                </a:solidFill>
                <a:cs typeface="Arial" charset="0"/>
              </a:rPr>
              <a:t>x</a:t>
            </a:r>
            <a:r>
              <a:rPr lang="en-US" sz="4000" b="1">
                <a:solidFill>
                  <a:srgbClr val="EDB277"/>
                </a:solidFill>
                <a:cs typeface="Arial" charset="0"/>
              </a:rPr>
              <a:t> • </a:t>
            </a:r>
            <a:r>
              <a:rPr lang="en-US" sz="4000" b="1" i="1">
                <a:solidFill>
                  <a:srgbClr val="EDB277"/>
                </a:solidFill>
                <a:cs typeface="Arial" charset="0"/>
              </a:rPr>
              <a:t>x</a:t>
            </a:r>
            <a:r>
              <a:rPr lang="en-US" sz="4000" b="1">
                <a:solidFill>
                  <a:srgbClr val="EDB277"/>
                </a:solidFill>
                <a:cs typeface="Arial" charset="0"/>
              </a:rPr>
              <a:t> • </a:t>
            </a:r>
            <a:r>
              <a:rPr lang="en-US" sz="4000" b="1" i="1">
                <a:solidFill>
                  <a:srgbClr val="EDB277"/>
                </a:solidFill>
                <a:cs typeface="Arial" charset="0"/>
              </a:rPr>
              <a:t>y</a:t>
            </a:r>
            <a:r>
              <a:rPr lang="en-US" sz="4000" b="1">
                <a:solidFill>
                  <a:srgbClr val="EDB277"/>
                </a:solidFill>
                <a:cs typeface="Arial" charset="0"/>
              </a:rPr>
              <a:t> 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1273175" y="2819400"/>
            <a:ext cx="71628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242C2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>
                <a:solidFill>
                  <a:srgbClr val="EDB277"/>
                </a:solidFill>
                <a:cs typeface="Arial" charset="0"/>
              </a:rPr>
              <a:t>21</a:t>
            </a:r>
            <a:r>
              <a:rPr lang="en-US" sz="4000" b="1" i="1">
                <a:solidFill>
                  <a:srgbClr val="EDB277"/>
                </a:solidFill>
                <a:cs typeface="Arial" charset="0"/>
              </a:rPr>
              <a:t>x</a:t>
            </a:r>
            <a:r>
              <a:rPr lang="en-US" sz="4000" b="1" baseline="30000">
                <a:solidFill>
                  <a:srgbClr val="EDB277"/>
                </a:solidFill>
                <a:cs typeface="Arial" charset="0"/>
              </a:rPr>
              <a:t>2</a:t>
            </a:r>
            <a:r>
              <a:rPr lang="en-US" sz="4000" b="1">
                <a:solidFill>
                  <a:srgbClr val="EDB277"/>
                </a:solidFill>
                <a:cs typeface="Arial" charset="0"/>
              </a:rPr>
              <a:t> = 3 • 7 • </a:t>
            </a:r>
            <a:r>
              <a:rPr lang="en-US" sz="4000" b="1" i="1">
                <a:solidFill>
                  <a:srgbClr val="EDB277"/>
                </a:solidFill>
                <a:cs typeface="Arial" charset="0"/>
              </a:rPr>
              <a:t>x</a:t>
            </a:r>
            <a:r>
              <a:rPr lang="en-US" sz="4000" b="1">
                <a:solidFill>
                  <a:srgbClr val="EDB277"/>
                </a:solidFill>
                <a:cs typeface="Arial" charset="0"/>
              </a:rPr>
              <a:t> • </a:t>
            </a:r>
            <a:r>
              <a:rPr lang="en-US" sz="4000" b="1" i="1">
                <a:solidFill>
                  <a:srgbClr val="EDB277"/>
                </a:solidFill>
                <a:cs typeface="Arial" charset="0"/>
              </a:rPr>
              <a:t>x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990600" y="3733800"/>
            <a:ext cx="36576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242C2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>
                <a:solidFill>
                  <a:srgbClr val="EDB277"/>
                </a:solidFill>
                <a:cs typeface="Arial" charset="0"/>
              </a:rPr>
              <a:t>GCF = 3 • </a:t>
            </a:r>
            <a:r>
              <a:rPr lang="en-US" sz="4000" b="1" i="1">
                <a:solidFill>
                  <a:srgbClr val="EDB277"/>
                </a:solidFill>
                <a:cs typeface="Arial" charset="0"/>
              </a:rPr>
              <a:t>x</a:t>
            </a:r>
            <a:r>
              <a:rPr lang="en-US" sz="4000" b="1">
                <a:solidFill>
                  <a:srgbClr val="EDB277"/>
                </a:solidFill>
                <a:cs typeface="Arial" charset="0"/>
              </a:rPr>
              <a:t> • </a:t>
            </a:r>
            <a:r>
              <a:rPr lang="en-US" sz="4000" b="1" i="1">
                <a:solidFill>
                  <a:srgbClr val="EDB277"/>
                </a:solidFill>
                <a:cs typeface="Arial" charset="0"/>
              </a:rPr>
              <a:t>x</a:t>
            </a:r>
          </a:p>
        </p:txBody>
      </p:sp>
      <p:grpSp>
        <p:nvGrpSpPr>
          <p:cNvPr id="38934" name="Group 22"/>
          <p:cNvGrpSpPr>
            <a:grpSpLocks/>
          </p:cNvGrpSpPr>
          <p:nvPr/>
        </p:nvGrpSpPr>
        <p:grpSpPr bwMode="auto">
          <a:xfrm>
            <a:off x="2862263" y="2157413"/>
            <a:ext cx="2768600" cy="1236662"/>
            <a:chOff x="1803" y="1839"/>
            <a:chExt cx="1744" cy="779"/>
          </a:xfrm>
        </p:grpSpPr>
        <p:sp>
          <p:nvSpPr>
            <p:cNvPr id="21513" name="Line 15"/>
            <p:cNvSpPr>
              <a:spLocks noChangeShapeType="1"/>
            </p:cNvSpPr>
            <p:nvPr/>
          </p:nvSpPr>
          <p:spPr bwMode="auto">
            <a:xfrm>
              <a:off x="1971" y="2167"/>
              <a:ext cx="0" cy="9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dist="35921" dir="2700000" algn="ctr" rotWithShape="0">
                <a:srgbClr val="242C2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4" name="Line 16"/>
            <p:cNvSpPr>
              <a:spLocks noChangeShapeType="1"/>
            </p:cNvSpPr>
            <p:nvPr/>
          </p:nvSpPr>
          <p:spPr bwMode="auto">
            <a:xfrm>
              <a:off x="2922" y="2175"/>
              <a:ext cx="0" cy="9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dist="35921" dir="2700000" algn="ctr" rotWithShape="0">
                <a:srgbClr val="242C2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5" name="Line 20"/>
            <p:cNvSpPr>
              <a:spLocks noChangeShapeType="1"/>
            </p:cNvSpPr>
            <p:nvPr/>
          </p:nvSpPr>
          <p:spPr bwMode="auto">
            <a:xfrm>
              <a:off x="3378" y="2186"/>
              <a:ext cx="0" cy="96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dist="35921" dir="2700000" algn="ctr" rotWithShape="0">
                <a:srgbClr val="242C22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6" name="Oval 9"/>
            <p:cNvSpPr>
              <a:spLocks noChangeArrowheads="1"/>
            </p:cNvSpPr>
            <p:nvPr/>
          </p:nvSpPr>
          <p:spPr bwMode="auto">
            <a:xfrm>
              <a:off x="1803" y="1839"/>
              <a:ext cx="334" cy="334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dist="35921" dir="2700000" algn="ctr" rotWithShape="0">
                <a:srgbClr val="242C2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7" name="Oval 10"/>
            <p:cNvSpPr>
              <a:spLocks noChangeArrowheads="1"/>
            </p:cNvSpPr>
            <p:nvPr/>
          </p:nvSpPr>
          <p:spPr bwMode="auto">
            <a:xfrm>
              <a:off x="2744" y="1852"/>
              <a:ext cx="334" cy="334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dist="35921" dir="2700000" algn="ctr" rotWithShape="0">
                <a:srgbClr val="242C2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8" name="Oval 12"/>
            <p:cNvSpPr>
              <a:spLocks noChangeArrowheads="1"/>
            </p:cNvSpPr>
            <p:nvPr/>
          </p:nvSpPr>
          <p:spPr bwMode="auto">
            <a:xfrm>
              <a:off x="1806" y="2265"/>
              <a:ext cx="334" cy="334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dist="35921" dir="2700000" algn="ctr" rotWithShape="0">
                <a:srgbClr val="242C2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Oval 13"/>
            <p:cNvSpPr>
              <a:spLocks noChangeArrowheads="1"/>
            </p:cNvSpPr>
            <p:nvPr/>
          </p:nvSpPr>
          <p:spPr bwMode="auto">
            <a:xfrm>
              <a:off x="2745" y="2279"/>
              <a:ext cx="334" cy="334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dist="35921" dir="2700000" algn="ctr" rotWithShape="0">
                <a:srgbClr val="242C2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0" name="Oval 18"/>
            <p:cNvSpPr>
              <a:spLocks noChangeArrowheads="1"/>
            </p:cNvSpPr>
            <p:nvPr/>
          </p:nvSpPr>
          <p:spPr bwMode="auto">
            <a:xfrm>
              <a:off x="3210" y="1858"/>
              <a:ext cx="334" cy="334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dist="35921" dir="2700000" algn="ctr" rotWithShape="0">
                <a:srgbClr val="242C2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1" name="Oval 19"/>
            <p:cNvSpPr>
              <a:spLocks noChangeArrowheads="1"/>
            </p:cNvSpPr>
            <p:nvPr/>
          </p:nvSpPr>
          <p:spPr bwMode="auto">
            <a:xfrm>
              <a:off x="3213" y="2284"/>
              <a:ext cx="334" cy="334"/>
            </a:xfrm>
            <a:prstGeom prst="ellips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/>
            </a:ln>
            <a:effectLst>
              <a:outerShdw dist="35921" dir="2700000" algn="ctr" rotWithShape="0">
                <a:srgbClr val="242C22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2</a:t>
            </a:r>
            <a:endParaRPr lang="en-US" sz="5000" b="1" dirty="0">
              <a:solidFill>
                <a:srgbClr val="EEDB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7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/>
      <p:bldP spid="38917" grpId="0" autoUpdateAnimBg="0"/>
      <p:bldP spid="38918" grpId="0" autoUpdateAnimBg="0"/>
      <p:bldP spid="38919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81063" y="1295400"/>
            <a:ext cx="7500937" cy="1127125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242C2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>
                <a:solidFill>
                  <a:srgbClr val="F5D6B7"/>
                </a:solidFill>
                <a:cs typeface="Arial" charset="0"/>
              </a:rPr>
              <a:t>Find the GCF of the numbers given in factored form.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4648200" y="4038600"/>
            <a:ext cx="32766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242C2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FFFF00"/>
                </a:solidFill>
                <a:cs typeface="Arial" charset="0"/>
              </a:rPr>
              <a:t>= 36</a:t>
            </a:r>
            <a:endParaRPr lang="en-US" sz="4000" b="1" baseline="30000" dirty="0">
              <a:solidFill>
                <a:srgbClr val="FFFF00"/>
              </a:solidFill>
              <a:cs typeface="Arial" charset="0"/>
            </a:endParaRP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1447800" y="2514600"/>
            <a:ext cx="43434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242C2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2</a:t>
            </a:r>
            <a:r>
              <a:rPr lang="en-US" sz="4000" b="1" baseline="50000" dirty="0" smtClean="0">
                <a:solidFill>
                  <a:srgbClr val="EDB277"/>
                </a:solidFill>
                <a:cs typeface="Arial" charset="0"/>
              </a:rPr>
              <a:t>3</a:t>
            </a: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 </a:t>
            </a:r>
            <a:r>
              <a:rPr lang="en-US" sz="4000" b="1" dirty="0">
                <a:solidFill>
                  <a:srgbClr val="EDB277"/>
                </a:solidFill>
                <a:cs typeface="Arial" charset="0"/>
              </a:rPr>
              <a:t>• </a:t>
            </a: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3</a:t>
            </a:r>
            <a:r>
              <a:rPr lang="en-US" sz="4000" b="1" baseline="50000" dirty="0">
                <a:solidFill>
                  <a:srgbClr val="EDB277"/>
                </a:solidFill>
                <a:cs typeface="Arial" charset="0"/>
              </a:rPr>
              <a:t>2</a:t>
            </a: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 </a:t>
            </a:r>
            <a:r>
              <a:rPr lang="en-US" sz="4000" b="1" dirty="0">
                <a:solidFill>
                  <a:srgbClr val="EDB277"/>
                </a:solidFill>
                <a:cs typeface="Arial" charset="0"/>
              </a:rPr>
              <a:t>and </a:t>
            </a: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2</a:t>
            </a:r>
            <a:r>
              <a:rPr lang="en-US" sz="4000" b="1" baseline="50000" dirty="0">
                <a:solidFill>
                  <a:srgbClr val="EDB277"/>
                </a:solidFill>
                <a:cs typeface="Arial" charset="0"/>
              </a:rPr>
              <a:t>2</a:t>
            </a: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 </a:t>
            </a:r>
            <a:r>
              <a:rPr lang="en-US" sz="4000" b="1" dirty="0">
                <a:solidFill>
                  <a:srgbClr val="EDB277"/>
                </a:solidFill>
                <a:cs typeface="Arial" charset="0"/>
              </a:rPr>
              <a:t>• </a:t>
            </a: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3</a:t>
            </a:r>
            <a:r>
              <a:rPr lang="en-US" sz="4000" b="1" baseline="50000" dirty="0">
                <a:solidFill>
                  <a:srgbClr val="EDB277"/>
                </a:solidFill>
                <a:cs typeface="Arial" charset="0"/>
              </a:rPr>
              <a:t>2</a:t>
            </a:r>
            <a:endParaRPr lang="en-US" sz="4000" b="1" baseline="30000" dirty="0">
              <a:solidFill>
                <a:srgbClr val="EDB277"/>
              </a:solidFill>
              <a:cs typeface="Arial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3</a:t>
            </a:r>
            <a:endParaRPr lang="en-US" sz="5000" b="1" dirty="0">
              <a:solidFill>
                <a:srgbClr val="EEDB96"/>
              </a:solidFill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429000" y="3200400"/>
            <a:ext cx="28194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sz="4000" b="1" kern="0" dirty="0" smtClean="0">
                <a:solidFill>
                  <a:schemeClr val="accent3">
                    <a:lumMod val="95000"/>
                  </a:schemeClr>
                </a:solidFill>
              </a:rPr>
              <a:t>2</a:t>
            </a:r>
            <a:r>
              <a:rPr lang="en-US" sz="4000" b="1" kern="0" baseline="50000" dirty="0" smtClean="0">
                <a:solidFill>
                  <a:schemeClr val="accent3">
                    <a:lumMod val="95000"/>
                  </a:schemeClr>
                </a:solidFill>
              </a:rPr>
              <a:t>2</a:t>
            </a:r>
            <a:r>
              <a:rPr lang="en-US" sz="4000" b="1" kern="0" baseline="40000" dirty="0" smtClea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sz="4000" b="1" kern="0" dirty="0">
                <a:solidFill>
                  <a:schemeClr val="accent3">
                    <a:lumMod val="95000"/>
                  </a:schemeClr>
                </a:solidFill>
              </a:rPr>
              <a:t>• </a:t>
            </a:r>
            <a:r>
              <a:rPr lang="en-US" sz="4000" b="1" kern="0" dirty="0" smtClean="0">
                <a:solidFill>
                  <a:schemeClr val="accent3">
                    <a:lumMod val="95000"/>
                  </a:schemeClr>
                </a:solidFill>
              </a:rPr>
              <a:t>3</a:t>
            </a:r>
            <a:r>
              <a:rPr lang="en-US" sz="4000" b="1" kern="0" baseline="50000" dirty="0" smtClean="0">
                <a:solidFill>
                  <a:schemeClr val="accent3">
                    <a:lumMod val="95000"/>
                  </a:schemeClr>
                </a:solidFill>
              </a:rPr>
              <a:t>2</a:t>
            </a:r>
          </a:p>
          <a:p>
            <a:pPr algn="l" eaLnBrk="1" hangingPunct="1">
              <a:defRPr/>
            </a:pPr>
            <a:r>
              <a:rPr lang="en-US" sz="4000" b="1" kern="0" dirty="0" smtClean="0">
                <a:solidFill>
                  <a:schemeClr val="accent3">
                    <a:lumMod val="95000"/>
                  </a:schemeClr>
                </a:solidFill>
              </a:rPr>
              <a:t>4</a:t>
            </a:r>
            <a:r>
              <a:rPr lang="en-US" sz="4000" b="1" kern="0" baseline="40000" dirty="0" smtClea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sz="4000" b="1" kern="0" dirty="0">
                <a:solidFill>
                  <a:schemeClr val="accent3">
                    <a:lumMod val="95000"/>
                  </a:schemeClr>
                </a:solidFill>
              </a:rPr>
              <a:t>• </a:t>
            </a:r>
            <a:r>
              <a:rPr lang="en-US" sz="4000" b="1" kern="0" dirty="0" smtClean="0">
                <a:solidFill>
                  <a:schemeClr val="accent3">
                    <a:lumMod val="95000"/>
                  </a:schemeClr>
                </a:solidFill>
              </a:rPr>
              <a:t>9</a:t>
            </a:r>
            <a:endParaRPr lang="en-US" sz="4000" b="1" kern="0" dirty="0"/>
          </a:p>
          <a:p>
            <a:pPr algn="l" eaLnBrk="1" hangingPunct="1">
              <a:defRPr/>
            </a:pPr>
            <a:endParaRPr lang="en-US" sz="4000" b="1" kern="0" dirty="0"/>
          </a:p>
        </p:txBody>
      </p:sp>
    </p:spTree>
    <p:extLst>
      <p:ext uri="{BB962C8B-B14F-4D97-AF65-F5344CB8AC3E}">
        <p14:creationId xmlns:p14="http://schemas.microsoft.com/office/powerpoint/2010/main" val="118079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096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6000" b="1" dirty="0"/>
              <a:t>HOMEWORK</a:t>
            </a:r>
            <a:endParaRPr lang="en-US" sz="1200" b="1" dirty="0"/>
          </a:p>
          <a:p>
            <a:pPr>
              <a:defRPr/>
            </a:pPr>
            <a:endParaRPr lang="en-US" sz="12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Topic: </a:t>
            </a:r>
            <a:r>
              <a:rPr lang="en-US" sz="2800" b="1" dirty="0" smtClean="0">
                <a:solidFill>
                  <a:srgbClr val="00B050"/>
                </a:solidFill>
              </a:rPr>
              <a:t>Greatest Common Factor</a:t>
            </a:r>
            <a:endParaRPr lang="en-US" sz="2800" b="1" dirty="0" smtClean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examples on </a:t>
            </a:r>
            <a:r>
              <a:rPr lang="en-US" sz="2800" b="1" dirty="0"/>
              <a:t>pages </a:t>
            </a:r>
            <a:r>
              <a:rPr lang="en-US" sz="2800" b="1" dirty="0" smtClean="0"/>
              <a:t>144-146</a:t>
            </a:r>
          </a:p>
          <a:p>
            <a:pPr marL="0" indent="0" algn="ctr">
              <a:buFontTx/>
              <a:buNone/>
              <a:defRPr/>
            </a:pP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Assignment: </a:t>
            </a:r>
            <a:r>
              <a:rPr lang="en-US" sz="2800" b="1" dirty="0" smtClean="0">
                <a:solidFill>
                  <a:srgbClr val="00B050"/>
                </a:solidFill>
              </a:rPr>
              <a:t>Lesson 4.3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in book on </a:t>
            </a:r>
            <a:r>
              <a:rPr lang="en-US" sz="2800" b="1" dirty="0" smtClean="0"/>
              <a:t>page 147</a:t>
            </a: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3-33 </a:t>
            </a:r>
            <a:r>
              <a:rPr lang="en-US" sz="2800" b="1" dirty="0" smtClean="0">
                <a:solidFill>
                  <a:srgbClr val="FFC000"/>
                </a:solidFill>
              </a:rPr>
              <a:t>odd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(16 </a:t>
            </a:r>
            <a:r>
              <a:rPr lang="en-US" sz="2800" b="1" dirty="0"/>
              <a:t>total)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096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6000" b="1" dirty="0"/>
              <a:t>HOMEWORK</a:t>
            </a:r>
            <a:endParaRPr lang="en-US" sz="1200" b="1" dirty="0"/>
          </a:p>
          <a:p>
            <a:pPr>
              <a:defRPr/>
            </a:pPr>
            <a:endParaRPr lang="en-US" sz="12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Topic: </a:t>
            </a:r>
            <a:r>
              <a:rPr lang="en-US" sz="2800" b="1" dirty="0" smtClean="0">
                <a:solidFill>
                  <a:srgbClr val="00B050"/>
                </a:solidFill>
              </a:rPr>
              <a:t>Greatest Common Factor</a:t>
            </a:r>
            <a:endParaRPr lang="en-US" sz="2800" b="1" dirty="0" smtClean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examples on </a:t>
            </a:r>
            <a:r>
              <a:rPr lang="en-US" sz="2800" b="1" dirty="0"/>
              <a:t>pages </a:t>
            </a:r>
            <a:r>
              <a:rPr lang="en-US" sz="2800" b="1" dirty="0" smtClean="0"/>
              <a:t>144-146</a:t>
            </a:r>
          </a:p>
          <a:p>
            <a:pPr marL="0" indent="0" algn="ctr">
              <a:buFontTx/>
              <a:buNone/>
              <a:defRPr/>
            </a:pP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Assignment: </a:t>
            </a:r>
            <a:r>
              <a:rPr lang="en-US" sz="2800" b="1" dirty="0" smtClean="0">
                <a:solidFill>
                  <a:srgbClr val="00B050"/>
                </a:solidFill>
              </a:rPr>
              <a:t>Lesson 4.3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in book on </a:t>
            </a:r>
            <a:r>
              <a:rPr lang="en-US" sz="2800" b="1" dirty="0" smtClean="0"/>
              <a:t>page 147</a:t>
            </a: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4-34 </a:t>
            </a:r>
            <a:r>
              <a:rPr lang="en-US" sz="2800" b="1" dirty="0" smtClean="0">
                <a:solidFill>
                  <a:srgbClr val="FFC000"/>
                </a:solidFill>
              </a:rPr>
              <a:t>even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(16 </a:t>
            </a:r>
            <a:r>
              <a:rPr lang="en-US" sz="2800" b="1" dirty="0"/>
              <a:t>total)</a:t>
            </a:r>
          </a:p>
        </p:txBody>
      </p:sp>
    </p:spTree>
    <p:extLst>
      <p:ext uri="{BB962C8B-B14F-4D97-AF65-F5344CB8AC3E}">
        <p14:creationId xmlns:p14="http://schemas.microsoft.com/office/powerpoint/2010/main" val="147106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5"/>
          <p:cNvSpPr>
            <a:spLocks noChangeShapeType="1"/>
          </p:cNvSpPr>
          <p:nvPr/>
        </p:nvSpPr>
        <p:spPr bwMode="auto">
          <a:xfrm>
            <a:off x="903288" y="1574800"/>
            <a:ext cx="731361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4E6349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990600" y="706008"/>
            <a:ext cx="7162800" cy="589392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242C2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800" b="1" dirty="0" smtClean="0">
                <a:solidFill>
                  <a:schemeClr val="bg1"/>
                </a:solidFill>
                <a:cs typeface="Arial" charset="0"/>
              </a:rPr>
              <a:t>Finding </a:t>
            </a:r>
            <a:r>
              <a:rPr lang="en-US" sz="3800" b="1" dirty="0">
                <a:solidFill>
                  <a:schemeClr val="bg1"/>
                </a:solidFill>
                <a:cs typeface="Arial" charset="0"/>
              </a:rPr>
              <a:t>the </a:t>
            </a:r>
            <a:r>
              <a:rPr lang="en-US" sz="3800" b="1" dirty="0" smtClean="0">
                <a:solidFill>
                  <a:schemeClr val="bg1"/>
                </a:solidFill>
                <a:cs typeface="Arial" charset="0"/>
              </a:rPr>
              <a:t>GCF</a:t>
            </a:r>
            <a:endParaRPr lang="en-US" sz="38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58850" y="2014478"/>
            <a:ext cx="69659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08000" indent="-508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Write the </a:t>
            </a:r>
            <a:r>
              <a:rPr lang="en-US" sz="2800" b="1" u="sng" dirty="0">
                <a:solidFill>
                  <a:srgbClr val="F5D6B7"/>
                </a:solidFill>
                <a:cs typeface="Arial" charset="0"/>
              </a:rPr>
              <a:t>prime factorization</a:t>
            </a: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F5D6B7"/>
                </a:solidFill>
                <a:cs typeface="Arial" charset="0"/>
              </a:rPr>
              <a:t/>
            </a:r>
            <a:br>
              <a:rPr lang="en-US" sz="2800" b="1" dirty="0" smtClean="0">
                <a:solidFill>
                  <a:srgbClr val="F5D6B7"/>
                </a:solidFill>
                <a:cs typeface="Arial" charset="0"/>
              </a:rPr>
            </a:br>
            <a:r>
              <a:rPr lang="en-US" sz="2800" b="1" dirty="0" smtClean="0">
                <a:solidFill>
                  <a:srgbClr val="F5D6B7"/>
                </a:solidFill>
                <a:cs typeface="Arial" charset="0"/>
              </a:rPr>
              <a:t>(factor tree) for </a:t>
            </a: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each number.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Identify the </a:t>
            </a:r>
            <a:r>
              <a:rPr lang="en-US" sz="2800" b="1" u="sng" dirty="0">
                <a:solidFill>
                  <a:srgbClr val="F5D6B7"/>
                </a:solidFill>
                <a:cs typeface="Arial" charset="0"/>
              </a:rPr>
              <a:t>c</a:t>
            </a:r>
            <a:r>
              <a:rPr lang="en-US" sz="2800" b="1" u="sng" dirty="0" smtClean="0">
                <a:solidFill>
                  <a:srgbClr val="F5D6B7"/>
                </a:solidFill>
                <a:cs typeface="Arial" charset="0"/>
              </a:rPr>
              <a:t>ommon prime factors</a:t>
            </a:r>
            <a:r>
              <a:rPr lang="en-US" sz="2800" b="1" dirty="0" smtClean="0">
                <a:solidFill>
                  <a:srgbClr val="F5D6B7"/>
                </a:solidFill>
                <a:cs typeface="Arial" charset="0"/>
              </a:rPr>
              <a:t> for both </a:t>
            </a: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numbers.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Find the </a:t>
            </a:r>
            <a:r>
              <a:rPr lang="en-US" sz="2800" b="1" u="sng" dirty="0">
                <a:solidFill>
                  <a:srgbClr val="F5D6B7"/>
                </a:solidFill>
                <a:cs typeface="Arial" charset="0"/>
              </a:rPr>
              <a:t>product</a:t>
            </a: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 of the common prime factors.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914400" y="381000"/>
            <a:ext cx="7315200" cy="4800600"/>
          </a:xfrm>
          <a:prstGeom prst="rect">
            <a:avLst/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4E634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8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endParaRPr lang="en-US" altLang="en-US" sz="4800" b="1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43000" y="1593850"/>
            <a:ext cx="72390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sz="2800" b="1" kern="0" dirty="0" smtClean="0"/>
              <a:t> </a:t>
            </a:r>
            <a:endParaRPr lang="en-US" sz="2800" b="1" kern="0" baseline="40000" dirty="0"/>
          </a:p>
          <a:p>
            <a:pPr algn="l" eaLnBrk="1" hangingPunct="1">
              <a:defRPr/>
            </a:pPr>
            <a:endParaRPr lang="en-US" sz="2800" b="1" kern="0" baseline="40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8153400" cy="50355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B050"/>
                </a:solidFill>
              </a:rPr>
              <a:t>Least Common Multiple </a:t>
            </a:r>
            <a:r>
              <a:rPr lang="en-US" altLang="en-US" sz="2800" b="1" dirty="0" smtClean="0"/>
              <a:t>= is the smallest number that is a multiple of each number.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4.4 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Least Common Multiple (LCM)</a:t>
            </a:r>
          </a:p>
        </p:txBody>
      </p:sp>
    </p:spTree>
    <p:extLst>
      <p:ext uri="{BB962C8B-B14F-4D97-AF65-F5344CB8AC3E}">
        <p14:creationId xmlns:p14="http://schemas.microsoft.com/office/powerpoint/2010/main" val="166120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7620000" cy="113877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>
                <a:solidFill>
                  <a:srgbClr val="F5D6B7"/>
                </a:solidFill>
                <a:cs typeface="Arial" charset="0"/>
              </a:rPr>
              <a:t>List </a:t>
            </a:r>
            <a:r>
              <a:rPr lang="en-US" sz="4000" b="1" dirty="0" smtClean="0">
                <a:solidFill>
                  <a:srgbClr val="F5D6B7"/>
                </a:solidFill>
                <a:cs typeface="Arial" charset="0"/>
              </a:rPr>
              <a:t>the multiples of 6 and 10 to </a:t>
            </a:r>
            <a:r>
              <a:rPr lang="en-US" sz="4000" b="1" dirty="0">
                <a:solidFill>
                  <a:srgbClr val="F5D6B7"/>
                </a:solidFill>
                <a:cs typeface="Arial" charset="0"/>
              </a:rPr>
              <a:t>find the LCM </a:t>
            </a:r>
            <a:r>
              <a:rPr lang="en-US" altLang="en-US" sz="4000" b="1" dirty="0" smtClean="0">
                <a:solidFill>
                  <a:srgbClr val="F5D6B7"/>
                </a:solidFill>
                <a:cs typeface="Arial" charset="0"/>
              </a:rPr>
              <a:t>(book 1-6)</a:t>
            </a:r>
            <a:endParaRPr lang="en-US" altLang="en-US" sz="4000" b="1" dirty="0">
              <a:solidFill>
                <a:srgbClr val="F5D6B7"/>
              </a:solidFill>
              <a:cs typeface="Arial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14400" y="4343400"/>
            <a:ext cx="73152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LCM = </a:t>
            </a:r>
            <a:r>
              <a:rPr lang="en-US" sz="4000" b="1" dirty="0" smtClean="0">
                <a:solidFill>
                  <a:srgbClr val="FFFF00"/>
                </a:solidFill>
                <a:cs typeface="Arial" charset="0"/>
              </a:rPr>
              <a:t>30</a:t>
            </a:r>
            <a:endParaRPr lang="en-US" sz="4000" b="1" baseline="30000" dirty="0">
              <a:solidFill>
                <a:srgbClr val="9AEED0"/>
              </a:solidFill>
              <a:cs typeface="Arial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14400" y="2667000"/>
            <a:ext cx="72390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6: 6, 12, 18, 24, 30, 36, 42…</a:t>
            </a:r>
            <a:endParaRPr lang="en-US" sz="4000" b="1" dirty="0">
              <a:solidFill>
                <a:srgbClr val="EDB277"/>
              </a:solidFill>
              <a:cs typeface="Arial" charset="0"/>
            </a:endParaRP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914400" y="3276600"/>
            <a:ext cx="7239000" cy="61555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10: 10, 20, </a:t>
            </a:r>
            <a:r>
              <a:rPr lang="en-US" sz="4000" b="1" dirty="0">
                <a:solidFill>
                  <a:srgbClr val="EDB277"/>
                </a:solidFill>
                <a:cs typeface="Arial" charset="0"/>
              </a:rPr>
              <a:t>3</a:t>
            </a: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0, 40, 50, 60, 70…</a:t>
            </a:r>
            <a:endParaRPr lang="en-US" sz="4000" b="1" dirty="0">
              <a:solidFill>
                <a:srgbClr val="EDB277"/>
              </a:solidFill>
              <a:cs typeface="Arial" charset="0"/>
            </a:endParaRPr>
          </a:p>
        </p:txBody>
      </p:sp>
      <p:sp>
        <p:nvSpPr>
          <p:cNvPr id="9224" name="Oval 9"/>
          <p:cNvSpPr>
            <a:spLocks noChangeArrowheads="1"/>
          </p:cNvSpPr>
          <p:nvPr/>
        </p:nvSpPr>
        <p:spPr bwMode="auto">
          <a:xfrm>
            <a:off x="4953000" y="2601913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55342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1</a:t>
            </a:r>
            <a:endParaRPr lang="en-US" sz="5000" b="1" dirty="0">
              <a:solidFill>
                <a:srgbClr val="EEDB96"/>
              </a:solidFill>
            </a:endParaRP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3505200" y="3200400"/>
            <a:ext cx="685800" cy="6858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55342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9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  <p:bldP spid="25607" grpId="0"/>
      <p:bldP spid="25608" grpId="0"/>
      <p:bldP spid="9224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838200" y="1219200"/>
            <a:ext cx="7086600" cy="510909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200" b="1" dirty="0">
                <a:solidFill>
                  <a:srgbClr val="F5D6B7"/>
                </a:solidFill>
                <a:cs typeface="Arial" charset="0"/>
              </a:rPr>
              <a:t>List the first four multiples of </a:t>
            </a:r>
            <a:r>
              <a:rPr lang="en-US" sz="3200" b="1" dirty="0" smtClean="0">
                <a:solidFill>
                  <a:srgbClr val="F5D6B7"/>
                </a:solidFill>
                <a:cs typeface="Arial" charset="0"/>
              </a:rPr>
              <a:t>6.</a:t>
            </a:r>
            <a:endParaRPr lang="en-US" sz="3200" b="1" dirty="0">
              <a:solidFill>
                <a:srgbClr val="F5D6B7"/>
              </a:solidFill>
              <a:cs typeface="Arial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2590800" y="2057400"/>
            <a:ext cx="36576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1 × (6) </a:t>
            </a: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= </a:t>
            </a: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6</a:t>
            </a:r>
            <a:endParaRPr lang="en-US" sz="4000" b="1" dirty="0">
              <a:solidFill>
                <a:srgbClr val="9AEED0"/>
              </a:solidFill>
              <a:cs typeface="Arial" charset="0"/>
            </a:endParaRP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2743200" y="2667000"/>
            <a:ext cx="36576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2 × </a:t>
            </a: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(6) </a:t>
            </a: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= </a:t>
            </a: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12</a:t>
            </a:r>
            <a:endParaRPr lang="en-US" sz="4000" b="1" dirty="0">
              <a:solidFill>
                <a:srgbClr val="9AEED0"/>
              </a:solidFill>
              <a:cs typeface="Arial" charset="0"/>
            </a:endParaRP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2743200" y="3276600"/>
            <a:ext cx="36576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3 × </a:t>
            </a: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(6) </a:t>
            </a: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= </a:t>
            </a: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18</a:t>
            </a:r>
            <a:endParaRPr lang="en-US" sz="4000" b="1" dirty="0">
              <a:solidFill>
                <a:srgbClr val="9AEED0"/>
              </a:solidFill>
              <a:cs typeface="Arial" charset="0"/>
            </a:endParaRPr>
          </a:p>
        </p:txBody>
      </p:sp>
      <p:sp>
        <p:nvSpPr>
          <p:cNvPr id="33800" name="Text Box 8"/>
          <p:cNvSpPr txBox="1">
            <a:spLocks noChangeArrowheads="1"/>
          </p:cNvSpPr>
          <p:nvPr/>
        </p:nvSpPr>
        <p:spPr bwMode="auto">
          <a:xfrm>
            <a:off x="2743200" y="3886200"/>
            <a:ext cx="36576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4 × </a:t>
            </a: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(6) </a:t>
            </a: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= </a:t>
            </a: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24</a:t>
            </a:r>
            <a:endParaRPr lang="en-US" sz="4000" b="1" dirty="0">
              <a:solidFill>
                <a:srgbClr val="9AEED0"/>
              </a:solidFill>
              <a:cs typeface="Arial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1</a:t>
            </a:r>
            <a:endParaRPr lang="en-US" sz="5000" b="1" dirty="0">
              <a:solidFill>
                <a:srgbClr val="EEDB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837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8" grpId="0"/>
      <p:bldP spid="33799" grpId="0"/>
      <p:bldP spid="3380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7620000" cy="720197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2400" b="1" dirty="0" smtClean="0">
                <a:solidFill>
                  <a:srgbClr val="F5D6B7"/>
                </a:solidFill>
                <a:cs typeface="Arial" charset="0"/>
              </a:rPr>
              <a:t>To </a:t>
            </a:r>
            <a:r>
              <a:rPr lang="en-US" sz="2400" b="1" dirty="0">
                <a:solidFill>
                  <a:srgbClr val="F5D6B7"/>
                </a:solidFill>
                <a:cs typeface="Arial" charset="0"/>
              </a:rPr>
              <a:t>find the LCM use the </a:t>
            </a:r>
            <a:r>
              <a:rPr lang="en-US" sz="2400" b="1" u="sng" dirty="0">
                <a:solidFill>
                  <a:srgbClr val="FFFF00"/>
                </a:solidFill>
                <a:cs typeface="Arial" charset="0"/>
              </a:rPr>
              <a:t>highest power of each prime </a:t>
            </a:r>
            <a:r>
              <a:rPr lang="en-US" sz="2400" b="1" u="sng" dirty="0" smtClean="0">
                <a:solidFill>
                  <a:srgbClr val="FFFF00"/>
                </a:solidFill>
                <a:cs typeface="Arial" charset="0"/>
              </a:rPr>
              <a:t>factor</a:t>
            </a:r>
            <a:r>
              <a:rPr lang="en-US" sz="2400" b="1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altLang="en-US" sz="2400" b="1" dirty="0" smtClean="0">
                <a:solidFill>
                  <a:srgbClr val="F5D6B7"/>
                </a:solidFill>
                <a:cs typeface="Arial" charset="0"/>
              </a:rPr>
              <a:t>(book 7-16)</a:t>
            </a:r>
            <a:endParaRPr lang="en-US" altLang="en-US" sz="2400" b="1" dirty="0">
              <a:solidFill>
                <a:srgbClr val="F5D6B7"/>
              </a:solidFill>
              <a:cs typeface="Arial" charset="0"/>
            </a:endParaRP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14400" y="5334000"/>
            <a:ext cx="7315200" cy="609600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LCM = </a:t>
            </a:r>
            <a:r>
              <a:rPr lang="en-US" sz="4000" b="1" dirty="0" smtClean="0">
                <a:solidFill>
                  <a:srgbClr val="FFFF00"/>
                </a:solidFill>
                <a:cs typeface="Arial" charset="0"/>
              </a:rPr>
              <a:t>90</a:t>
            </a:r>
            <a:endParaRPr lang="en-US" sz="4000" b="1" baseline="30000" dirty="0">
              <a:solidFill>
                <a:srgbClr val="9AEED0"/>
              </a:solidFill>
              <a:cs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>
                <a:solidFill>
                  <a:srgbClr val="EEDB96"/>
                </a:solidFill>
              </a:rPr>
              <a:t>Example 2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914400" y="2209800"/>
            <a:ext cx="7371557" cy="61555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242C2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2 </a:t>
            </a:r>
            <a:r>
              <a:rPr lang="en-US" sz="4000" b="1" dirty="0">
                <a:solidFill>
                  <a:srgbClr val="EDB277"/>
                </a:solidFill>
                <a:cs typeface="Arial" charset="0"/>
              </a:rPr>
              <a:t>• 3 • </a:t>
            </a: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5 and 3</a:t>
            </a:r>
            <a:r>
              <a:rPr lang="en-US" sz="4000" b="1" baseline="50000" dirty="0" smtClean="0">
                <a:solidFill>
                  <a:srgbClr val="EDB277"/>
                </a:solidFill>
                <a:cs typeface="Arial" charset="0"/>
              </a:rPr>
              <a:t>2</a:t>
            </a: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 </a:t>
            </a:r>
            <a:r>
              <a:rPr lang="en-US" sz="4000" b="1" dirty="0">
                <a:solidFill>
                  <a:srgbClr val="EDB277"/>
                </a:solidFill>
                <a:cs typeface="Arial" charset="0"/>
              </a:rPr>
              <a:t>• 5</a:t>
            </a:r>
            <a:endParaRPr lang="en-US" sz="4000" b="1" baseline="30000" dirty="0">
              <a:solidFill>
                <a:srgbClr val="EDB277"/>
              </a:solidFill>
              <a:cs typeface="Arial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895600" y="3048000"/>
            <a:ext cx="3657600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sz="4000" b="1" kern="0" dirty="0" smtClean="0">
                <a:solidFill>
                  <a:schemeClr val="accent3">
                    <a:lumMod val="95000"/>
                  </a:schemeClr>
                </a:solidFill>
              </a:rPr>
              <a:t>2</a:t>
            </a:r>
            <a:r>
              <a:rPr lang="en-US" sz="4000" b="1" kern="0" baseline="40000" dirty="0" smtClea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sz="4000" b="1" kern="0" dirty="0">
                <a:solidFill>
                  <a:schemeClr val="accent3">
                    <a:lumMod val="95000"/>
                  </a:schemeClr>
                </a:solidFill>
              </a:rPr>
              <a:t>• </a:t>
            </a:r>
            <a:r>
              <a:rPr lang="en-US" sz="4000" b="1" kern="0" dirty="0" smtClean="0">
                <a:solidFill>
                  <a:schemeClr val="accent3">
                    <a:lumMod val="95000"/>
                  </a:schemeClr>
                </a:solidFill>
              </a:rPr>
              <a:t>3</a:t>
            </a:r>
            <a:r>
              <a:rPr lang="en-US" sz="4000" b="1" kern="0" baseline="50000" dirty="0" smtClean="0">
                <a:solidFill>
                  <a:srgbClr val="FFFF00"/>
                </a:solidFill>
              </a:rPr>
              <a:t>2</a:t>
            </a:r>
            <a:r>
              <a:rPr lang="en-US" sz="4000" b="1" kern="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sz="4000" b="1" kern="0" dirty="0" smtClean="0">
                <a:solidFill>
                  <a:schemeClr val="accent3">
                    <a:lumMod val="95000"/>
                  </a:schemeClr>
                </a:solidFill>
              </a:rPr>
              <a:t>• 5</a:t>
            </a:r>
          </a:p>
          <a:p>
            <a:pPr algn="l" eaLnBrk="1" hangingPunct="1">
              <a:defRPr/>
            </a:pPr>
            <a:r>
              <a:rPr lang="en-US" sz="4000" b="1" kern="0" dirty="0" smtClean="0">
                <a:solidFill>
                  <a:schemeClr val="accent3">
                    <a:lumMod val="95000"/>
                  </a:schemeClr>
                </a:solidFill>
              </a:rPr>
              <a:t>2</a:t>
            </a:r>
            <a:r>
              <a:rPr lang="en-US" sz="4000" b="1" kern="0" baseline="40000" dirty="0" smtClea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sz="4000" b="1" kern="0" dirty="0">
                <a:solidFill>
                  <a:schemeClr val="accent3">
                    <a:lumMod val="95000"/>
                  </a:schemeClr>
                </a:solidFill>
              </a:rPr>
              <a:t>• 9 • </a:t>
            </a:r>
            <a:r>
              <a:rPr lang="en-US" sz="4000" b="1" kern="0" dirty="0" smtClean="0">
                <a:solidFill>
                  <a:schemeClr val="accent3">
                    <a:lumMod val="95000"/>
                  </a:schemeClr>
                </a:solidFill>
              </a:rPr>
              <a:t>5</a:t>
            </a:r>
            <a:endParaRPr lang="en-US" sz="4000" b="1" kern="0" dirty="0"/>
          </a:p>
          <a:p>
            <a:pPr algn="l" eaLnBrk="1" hangingPunct="1">
              <a:defRPr/>
            </a:pPr>
            <a:r>
              <a:rPr lang="en-US" sz="4000" b="1" kern="0" dirty="0" smtClean="0">
                <a:solidFill>
                  <a:schemeClr val="accent3">
                    <a:lumMod val="95000"/>
                  </a:schemeClr>
                </a:solidFill>
              </a:rPr>
              <a:t>18 </a:t>
            </a:r>
            <a:r>
              <a:rPr lang="en-US" sz="4000" b="1" kern="0" dirty="0">
                <a:solidFill>
                  <a:schemeClr val="accent3">
                    <a:lumMod val="95000"/>
                  </a:schemeClr>
                </a:solidFill>
              </a:rPr>
              <a:t>• </a:t>
            </a:r>
            <a:r>
              <a:rPr lang="en-US" sz="4000" b="1" kern="0" dirty="0" smtClean="0">
                <a:solidFill>
                  <a:schemeClr val="accent3">
                    <a:lumMod val="95000"/>
                  </a:schemeClr>
                </a:solidFill>
              </a:rPr>
              <a:t>5</a:t>
            </a:r>
            <a:endParaRPr lang="en-US" sz="4000" b="1" kern="0" dirty="0"/>
          </a:p>
        </p:txBody>
      </p:sp>
    </p:spTree>
    <p:extLst>
      <p:ext uri="{BB962C8B-B14F-4D97-AF65-F5344CB8AC3E}">
        <p14:creationId xmlns:p14="http://schemas.microsoft.com/office/powerpoint/2010/main" val="32716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7772400" cy="720197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2400" b="1" dirty="0" smtClean="0">
                <a:solidFill>
                  <a:srgbClr val="F5D6B7"/>
                </a:solidFill>
                <a:cs typeface="Arial" charset="0"/>
              </a:rPr>
              <a:t>To </a:t>
            </a:r>
            <a:r>
              <a:rPr lang="en-US" sz="2400" b="1" dirty="0">
                <a:solidFill>
                  <a:srgbClr val="F5D6B7"/>
                </a:solidFill>
                <a:cs typeface="Arial" charset="0"/>
              </a:rPr>
              <a:t>find the </a:t>
            </a:r>
            <a:r>
              <a:rPr lang="en-US" sz="2400" b="1" dirty="0" smtClean="0">
                <a:solidFill>
                  <a:srgbClr val="F5D6B7"/>
                </a:solidFill>
                <a:cs typeface="Arial" charset="0"/>
              </a:rPr>
              <a:t>LCM, use your factor tree to find the </a:t>
            </a:r>
            <a:r>
              <a:rPr lang="en-US" sz="2400" b="1" u="sng" dirty="0">
                <a:solidFill>
                  <a:srgbClr val="FFFF00"/>
                </a:solidFill>
                <a:cs typeface="Arial" charset="0"/>
              </a:rPr>
              <a:t>highest power of each prime </a:t>
            </a:r>
            <a:r>
              <a:rPr lang="en-US" sz="2400" b="1" u="sng" dirty="0" smtClean="0">
                <a:solidFill>
                  <a:srgbClr val="FFFF00"/>
                </a:solidFill>
                <a:cs typeface="Arial" charset="0"/>
              </a:rPr>
              <a:t>factor</a:t>
            </a:r>
            <a:r>
              <a:rPr lang="en-US" sz="2400" b="1" dirty="0" smtClean="0">
                <a:solidFill>
                  <a:srgbClr val="F5D6B7"/>
                </a:solidFill>
                <a:cs typeface="Arial" charset="0"/>
              </a:rPr>
              <a:t> </a:t>
            </a:r>
            <a:r>
              <a:rPr lang="en-US" altLang="en-US" sz="2400" b="1" dirty="0" smtClean="0">
                <a:solidFill>
                  <a:srgbClr val="F5D6B7"/>
                </a:solidFill>
                <a:cs typeface="Arial" charset="0"/>
              </a:rPr>
              <a:t>(book 17-28)</a:t>
            </a:r>
            <a:endParaRPr lang="en-US" altLang="en-US" sz="2400" b="1" dirty="0">
              <a:solidFill>
                <a:srgbClr val="F5D6B7"/>
              </a:solidFill>
              <a:cs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</a:t>
            </a:r>
            <a:r>
              <a:rPr lang="en-US" sz="5000" b="1" dirty="0">
                <a:solidFill>
                  <a:srgbClr val="EEDB96"/>
                </a:solidFill>
              </a:rPr>
              <a:t>3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2003" y="2320659"/>
            <a:ext cx="3370997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LCM = </a:t>
            </a:r>
            <a:r>
              <a:rPr lang="en-US" b="1" kern="0" dirty="0">
                <a:solidFill>
                  <a:schemeClr val="accent3">
                    <a:lumMod val="95000"/>
                  </a:schemeClr>
                </a:solidFill>
              </a:rPr>
              <a:t>2</a:t>
            </a:r>
            <a:r>
              <a:rPr lang="en-US" b="1" kern="0" baseline="50000" dirty="0">
                <a:solidFill>
                  <a:srgbClr val="FFFF00"/>
                </a:solidFill>
              </a:rPr>
              <a:t>3</a:t>
            </a:r>
            <a:r>
              <a:rPr lang="en-US" b="1" kern="0" baseline="4000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b="1" kern="0" dirty="0">
                <a:solidFill>
                  <a:schemeClr val="accent3">
                    <a:lumMod val="95000"/>
                  </a:schemeClr>
                </a:solidFill>
              </a:rPr>
              <a:t>• 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3</a:t>
            </a:r>
            <a:r>
              <a:rPr lang="en-US" b="1" kern="0" baseline="50000" dirty="0" smtClean="0">
                <a:solidFill>
                  <a:srgbClr val="FFFF00"/>
                </a:solidFill>
              </a:rPr>
              <a:t>2</a:t>
            </a:r>
          </a:p>
          <a:p>
            <a:pPr algn="l" eaLnBrk="1" hangingPunct="1">
              <a:defRPr/>
            </a:pPr>
            <a:r>
              <a:rPr lang="en-US" b="1" kern="0" baseline="5000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        = 8 • 9</a:t>
            </a:r>
          </a:p>
          <a:p>
            <a:pPr algn="l" eaLnBrk="1" hangingPunct="1">
              <a:defRPr/>
            </a:pP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         = </a:t>
            </a:r>
            <a:r>
              <a:rPr lang="en-US" b="1" kern="0" dirty="0" smtClean="0">
                <a:solidFill>
                  <a:srgbClr val="FFFF00"/>
                </a:solidFill>
              </a:rPr>
              <a:t>72</a:t>
            </a:r>
            <a:endParaRPr lang="en-US" b="1" kern="0" dirty="0">
              <a:solidFill>
                <a:srgbClr val="FFFF00"/>
              </a:solidFill>
            </a:endParaRPr>
          </a:p>
          <a:p>
            <a:pPr algn="l" eaLnBrk="1" hangingPunct="1">
              <a:defRPr/>
            </a:pPr>
            <a:endParaRPr lang="en-US" b="1" kern="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533400" y="2209800"/>
            <a:ext cx="3657600" cy="510909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200" b="1" dirty="0" smtClean="0">
                <a:solidFill>
                  <a:srgbClr val="EDB277"/>
                </a:solidFill>
                <a:cs typeface="Arial" charset="0"/>
              </a:rPr>
              <a:t>18</a:t>
            </a:r>
            <a:endParaRPr lang="en-US" sz="3200" b="1" dirty="0">
              <a:solidFill>
                <a:srgbClr val="EDB277"/>
              </a:solidFill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533400" y="2693721"/>
            <a:ext cx="3733800" cy="1627188"/>
            <a:chOff x="-533400" y="2868612"/>
            <a:chExt cx="3733800" cy="1627188"/>
          </a:xfrm>
        </p:grpSpPr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-533400" y="3146425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2  •  9</a:t>
              </a:r>
              <a:endParaRPr lang="en-US" sz="32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-457200" y="3984625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      3  </a:t>
              </a:r>
              <a:r>
                <a:rPr lang="en-US" sz="3200" b="1" dirty="0">
                  <a:solidFill>
                    <a:srgbClr val="EDB277"/>
                  </a:solidFill>
                  <a:cs typeface="Arial" charset="0"/>
                </a:rPr>
                <a:t>•  </a:t>
              </a: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3</a:t>
              </a:r>
              <a:endParaRPr lang="en-US" sz="32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 flipH="1">
              <a:off x="952500" y="2868612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1447800" y="2868612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6" name="Line 8"/>
            <p:cNvSpPr>
              <a:spLocks noChangeShapeType="1"/>
            </p:cNvSpPr>
            <p:nvPr/>
          </p:nvSpPr>
          <p:spPr bwMode="auto">
            <a:xfrm flipH="1">
              <a:off x="1371600" y="3657600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1866900" y="3657600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1600200" y="2209800"/>
            <a:ext cx="3657600" cy="510909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200" b="1" dirty="0" smtClean="0">
                <a:solidFill>
                  <a:srgbClr val="EDB277"/>
                </a:solidFill>
                <a:cs typeface="Arial" charset="0"/>
              </a:rPr>
              <a:t>24</a:t>
            </a:r>
            <a:endParaRPr lang="en-US" sz="3200" b="1" dirty="0">
              <a:solidFill>
                <a:srgbClr val="EDB277"/>
              </a:solidFill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00200" y="2693721"/>
            <a:ext cx="4114800" cy="2389188"/>
            <a:chOff x="1600200" y="2868612"/>
            <a:chExt cx="4114800" cy="2389188"/>
          </a:xfrm>
        </p:grpSpPr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1600200" y="3146425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2  •  12</a:t>
              </a:r>
              <a:endParaRPr lang="en-US" sz="32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1676400" y="3984625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      2  </a:t>
              </a:r>
              <a:r>
                <a:rPr lang="en-US" sz="3200" b="1" dirty="0">
                  <a:solidFill>
                    <a:srgbClr val="EDB277"/>
                  </a:solidFill>
                  <a:cs typeface="Arial" charset="0"/>
                </a:rPr>
                <a:t>•  </a:t>
              </a: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6</a:t>
              </a:r>
              <a:endParaRPr lang="en-US" sz="32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42" name="Line 8"/>
            <p:cNvSpPr>
              <a:spLocks noChangeShapeType="1"/>
            </p:cNvSpPr>
            <p:nvPr/>
          </p:nvSpPr>
          <p:spPr bwMode="auto">
            <a:xfrm flipH="1">
              <a:off x="3086100" y="2868612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3581400" y="2868612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 flipH="1">
              <a:off x="3505200" y="3630609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4000500" y="3630609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6" name="Text Box 7"/>
            <p:cNvSpPr txBox="1">
              <a:spLocks noChangeArrowheads="1"/>
            </p:cNvSpPr>
            <p:nvPr/>
          </p:nvSpPr>
          <p:spPr bwMode="auto">
            <a:xfrm>
              <a:off x="2057400" y="4746625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      2  </a:t>
              </a:r>
              <a:r>
                <a:rPr lang="en-US" sz="3200" b="1" dirty="0">
                  <a:solidFill>
                    <a:srgbClr val="EDB277"/>
                  </a:solidFill>
                  <a:cs typeface="Arial" charset="0"/>
                </a:rPr>
                <a:t>•  </a:t>
              </a: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3</a:t>
              </a:r>
              <a:endParaRPr lang="en-US" sz="32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47" name="Line 8"/>
            <p:cNvSpPr>
              <a:spLocks noChangeShapeType="1"/>
            </p:cNvSpPr>
            <p:nvPr/>
          </p:nvSpPr>
          <p:spPr bwMode="auto">
            <a:xfrm flipH="1">
              <a:off x="3886200" y="4419600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8" name="Line 12"/>
            <p:cNvSpPr>
              <a:spLocks noChangeShapeType="1"/>
            </p:cNvSpPr>
            <p:nvPr/>
          </p:nvSpPr>
          <p:spPr bwMode="auto">
            <a:xfrm>
              <a:off x="4381500" y="4419600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02609" y="5154347"/>
            <a:ext cx="2492991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b="1" kern="0" dirty="0" smtClean="0">
                <a:solidFill>
                  <a:srgbClr val="EDB277"/>
                </a:solidFill>
              </a:rPr>
              <a:t>18 = 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2</a:t>
            </a:r>
            <a:r>
              <a:rPr lang="en-US" b="1" kern="0" baseline="40000" dirty="0" smtClea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b="1" kern="0" dirty="0">
                <a:solidFill>
                  <a:schemeClr val="accent3">
                    <a:lumMod val="95000"/>
                  </a:schemeClr>
                </a:solidFill>
              </a:rPr>
              <a:t>• 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3</a:t>
            </a:r>
            <a:r>
              <a:rPr lang="en-US" b="1" kern="0" baseline="50000" dirty="0" smtClean="0">
                <a:solidFill>
                  <a:srgbClr val="FFFF00"/>
                </a:solidFill>
              </a:rPr>
              <a:t>2</a:t>
            </a:r>
            <a:endParaRPr lang="en-US" b="1" kern="0" dirty="0" smtClean="0">
              <a:solidFill>
                <a:srgbClr val="FFFF00"/>
              </a:solidFill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3069609" y="5149585"/>
            <a:ext cx="2492991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b="1" kern="0" dirty="0" smtClean="0">
                <a:solidFill>
                  <a:srgbClr val="EDB277"/>
                </a:solidFill>
              </a:rPr>
              <a:t>24 </a:t>
            </a:r>
            <a:r>
              <a:rPr lang="en-US" b="1" kern="0" dirty="0">
                <a:solidFill>
                  <a:srgbClr val="EDB277"/>
                </a:solidFill>
              </a:rPr>
              <a:t>= 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2</a:t>
            </a:r>
            <a:r>
              <a:rPr lang="en-US" b="1" kern="0" baseline="50000" dirty="0" smtClean="0">
                <a:solidFill>
                  <a:srgbClr val="FFFF00"/>
                </a:solidFill>
              </a:rPr>
              <a:t>3</a:t>
            </a:r>
            <a:r>
              <a:rPr lang="en-US" b="1" kern="0" baseline="40000" dirty="0" smtClea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b="1" kern="0" dirty="0">
                <a:solidFill>
                  <a:schemeClr val="accent3">
                    <a:lumMod val="95000"/>
                  </a:schemeClr>
                </a:solidFill>
              </a:rPr>
              <a:t>• 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6395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762000" y="1219200"/>
            <a:ext cx="7620000" cy="720197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2400" b="1" dirty="0" smtClean="0">
                <a:solidFill>
                  <a:srgbClr val="F5D6B7"/>
                </a:solidFill>
                <a:cs typeface="Arial" charset="0"/>
              </a:rPr>
              <a:t>To </a:t>
            </a:r>
            <a:r>
              <a:rPr lang="en-US" sz="2400" b="1" dirty="0">
                <a:solidFill>
                  <a:srgbClr val="F5D6B7"/>
                </a:solidFill>
                <a:cs typeface="Arial" charset="0"/>
              </a:rPr>
              <a:t>find the </a:t>
            </a:r>
            <a:r>
              <a:rPr lang="en-US" sz="2400" b="1" dirty="0" smtClean="0">
                <a:solidFill>
                  <a:srgbClr val="F5D6B7"/>
                </a:solidFill>
                <a:cs typeface="Arial" charset="0"/>
              </a:rPr>
              <a:t>LCM, use </a:t>
            </a:r>
            <a:r>
              <a:rPr lang="en-US" sz="2400" b="1" dirty="0">
                <a:solidFill>
                  <a:srgbClr val="F5D6B7"/>
                </a:solidFill>
                <a:cs typeface="Arial" charset="0"/>
              </a:rPr>
              <a:t>the </a:t>
            </a:r>
            <a:r>
              <a:rPr lang="en-US" sz="2400" b="1" u="sng" dirty="0">
                <a:solidFill>
                  <a:srgbClr val="FFFF00"/>
                </a:solidFill>
                <a:cs typeface="Arial" charset="0"/>
              </a:rPr>
              <a:t>highest power of each prime factor &amp; variable</a:t>
            </a:r>
            <a:r>
              <a:rPr lang="en-US" sz="2400" b="1" dirty="0" smtClean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altLang="en-US" sz="2400" b="1" dirty="0" smtClean="0">
                <a:solidFill>
                  <a:srgbClr val="F5D6B7"/>
                </a:solidFill>
                <a:cs typeface="Arial" charset="0"/>
              </a:rPr>
              <a:t>(book 29-34)</a:t>
            </a:r>
            <a:endParaRPr lang="en-US" altLang="en-US" sz="2400" b="1" dirty="0">
              <a:solidFill>
                <a:srgbClr val="F5D6B7"/>
              </a:solidFill>
              <a:cs typeface="Arial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553425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4</a:t>
            </a:r>
            <a:endParaRPr lang="en-US" sz="5000" b="1" dirty="0">
              <a:solidFill>
                <a:srgbClr val="EEDB96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5392003" y="2396859"/>
            <a:ext cx="3370997" cy="306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LCM = 2</a:t>
            </a:r>
            <a:r>
              <a:rPr lang="en-US" b="1" kern="0" baseline="50000" dirty="0" smtClean="0">
                <a:solidFill>
                  <a:srgbClr val="FFFF00"/>
                </a:solidFill>
              </a:rPr>
              <a:t>2</a:t>
            </a:r>
            <a:r>
              <a:rPr lang="en-US" b="1" kern="0" baseline="40000" dirty="0" smtClea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b="1" kern="0" dirty="0">
                <a:solidFill>
                  <a:schemeClr val="accent3">
                    <a:lumMod val="95000"/>
                  </a:schemeClr>
                </a:solidFill>
              </a:rPr>
              <a:t>• 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3</a:t>
            </a:r>
            <a:r>
              <a:rPr lang="en-US" b="1" kern="0" baseline="50000" dirty="0" smtClean="0">
                <a:solidFill>
                  <a:srgbClr val="FFFF00"/>
                </a:solidFill>
              </a:rPr>
              <a:t>2</a:t>
            </a:r>
          </a:p>
          <a:p>
            <a:pPr algn="l" eaLnBrk="1" hangingPunct="1">
              <a:defRPr/>
            </a:pPr>
            <a:r>
              <a:rPr lang="en-US" b="1" kern="0" baseline="50000" dirty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        = 4 • 9</a:t>
            </a:r>
          </a:p>
          <a:p>
            <a:pPr algn="l" eaLnBrk="1" hangingPunct="1">
              <a:defRPr/>
            </a:pP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         = </a:t>
            </a:r>
            <a:r>
              <a:rPr lang="en-US" b="1" kern="0" dirty="0" smtClean="0">
                <a:solidFill>
                  <a:srgbClr val="FFFF00"/>
                </a:solidFill>
              </a:rPr>
              <a:t>36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c</a:t>
            </a:r>
            <a:r>
              <a:rPr lang="en-US" b="1" kern="0" baseline="50000" dirty="0" smtClean="0">
                <a:solidFill>
                  <a:srgbClr val="FFFF00"/>
                </a:solidFill>
              </a:rPr>
              <a:t>4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d</a:t>
            </a:r>
            <a:r>
              <a:rPr lang="en-US" b="1" kern="0" baseline="50000" dirty="0" smtClean="0">
                <a:solidFill>
                  <a:srgbClr val="FFFF00"/>
                </a:solidFill>
              </a:rPr>
              <a:t>7</a:t>
            </a:r>
            <a:endParaRPr lang="en-US" b="1" kern="0" dirty="0">
              <a:solidFill>
                <a:srgbClr val="FFFF00"/>
              </a:solidFill>
            </a:endParaRPr>
          </a:p>
          <a:p>
            <a:pPr algn="l" eaLnBrk="1" hangingPunct="1">
              <a:defRPr/>
            </a:pPr>
            <a:endParaRPr lang="en-US" b="1" kern="0" dirty="0">
              <a:solidFill>
                <a:schemeClr val="accent3">
                  <a:lumMod val="95000"/>
                </a:schemeClr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4800" y="2286000"/>
            <a:ext cx="2743200" cy="510909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200" b="1" dirty="0" smtClean="0">
                <a:solidFill>
                  <a:srgbClr val="EDB277"/>
                </a:solidFill>
                <a:cs typeface="Arial" charset="0"/>
              </a:rPr>
              <a:t>9c</a:t>
            </a:r>
            <a:r>
              <a:rPr lang="en-US" sz="3200" b="1" baseline="50000" dirty="0" smtClean="0">
                <a:solidFill>
                  <a:srgbClr val="EDB277"/>
                </a:solidFill>
                <a:cs typeface="Arial" charset="0"/>
              </a:rPr>
              <a:t>4</a:t>
            </a:r>
            <a:r>
              <a:rPr lang="en-US" sz="3200" b="1" dirty="0" smtClean="0">
                <a:solidFill>
                  <a:srgbClr val="EDB277"/>
                </a:solidFill>
                <a:cs typeface="Arial" charset="0"/>
              </a:rPr>
              <a:t>d</a:t>
            </a:r>
            <a:r>
              <a:rPr lang="en-US" sz="3200" b="1" baseline="50000" dirty="0" smtClean="0">
                <a:solidFill>
                  <a:srgbClr val="EDB277"/>
                </a:solidFill>
                <a:cs typeface="Arial" charset="0"/>
              </a:rPr>
              <a:t>5</a:t>
            </a:r>
            <a:endParaRPr lang="en-US" sz="3200" b="1" baseline="50000" dirty="0">
              <a:solidFill>
                <a:srgbClr val="EDB277"/>
              </a:solidFill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533400" y="2769921"/>
            <a:ext cx="3657600" cy="788988"/>
            <a:chOff x="-533400" y="2868612"/>
            <a:chExt cx="3657600" cy="788988"/>
          </a:xfrm>
        </p:grpSpPr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-533400" y="3146425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>
                  <a:solidFill>
                    <a:srgbClr val="EDB277"/>
                  </a:solidFill>
                  <a:cs typeface="Arial" charset="0"/>
                </a:rPr>
                <a:t>3</a:t>
              </a: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  •  3</a:t>
              </a:r>
              <a:endParaRPr lang="en-US" sz="32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 flipH="1">
              <a:off x="952500" y="2868612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1447800" y="2868612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2362200" y="2286000"/>
            <a:ext cx="2819400" cy="510909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200" b="1" dirty="0" smtClean="0">
                <a:solidFill>
                  <a:srgbClr val="EDB277"/>
                </a:solidFill>
                <a:cs typeface="Arial" charset="0"/>
              </a:rPr>
              <a:t>12c</a:t>
            </a:r>
            <a:r>
              <a:rPr lang="en-US" sz="3200" b="1" baseline="50000" dirty="0" smtClean="0">
                <a:solidFill>
                  <a:srgbClr val="EDB277"/>
                </a:solidFill>
                <a:cs typeface="Arial" charset="0"/>
              </a:rPr>
              <a:t>3</a:t>
            </a:r>
            <a:r>
              <a:rPr lang="en-US" sz="3200" b="1" dirty="0" smtClean="0">
                <a:solidFill>
                  <a:srgbClr val="EDB277"/>
                </a:solidFill>
                <a:cs typeface="Arial" charset="0"/>
              </a:rPr>
              <a:t>d</a:t>
            </a:r>
            <a:r>
              <a:rPr lang="en-US" sz="3200" b="1" baseline="50000" dirty="0" smtClean="0">
                <a:solidFill>
                  <a:srgbClr val="EDB277"/>
                </a:solidFill>
                <a:cs typeface="Arial" charset="0"/>
              </a:rPr>
              <a:t>7</a:t>
            </a:r>
            <a:endParaRPr lang="en-US" sz="3200" b="1" baseline="50000" dirty="0">
              <a:solidFill>
                <a:srgbClr val="EDB277"/>
              </a:solidFill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600200" y="2769921"/>
            <a:ext cx="3733800" cy="1627188"/>
            <a:chOff x="1600200" y="2868612"/>
            <a:chExt cx="3733800" cy="1627188"/>
          </a:xfrm>
        </p:grpSpPr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1600200" y="3146425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2  •  6</a:t>
              </a:r>
              <a:endParaRPr lang="en-US" sz="32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1676400" y="3984625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      2  </a:t>
              </a:r>
              <a:r>
                <a:rPr lang="en-US" sz="3200" b="1" dirty="0">
                  <a:solidFill>
                    <a:srgbClr val="EDB277"/>
                  </a:solidFill>
                  <a:cs typeface="Arial" charset="0"/>
                </a:rPr>
                <a:t>•  </a:t>
              </a: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3</a:t>
              </a:r>
              <a:endParaRPr lang="en-US" sz="32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42" name="Line 8"/>
            <p:cNvSpPr>
              <a:spLocks noChangeShapeType="1"/>
            </p:cNvSpPr>
            <p:nvPr/>
          </p:nvSpPr>
          <p:spPr bwMode="auto">
            <a:xfrm flipH="1">
              <a:off x="3086100" y="2868612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3581400" y="2868612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 flipH="1">
              <a:off x="3505200" y="3630609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4000500" y="3630609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402609" y="4554271"/>
            <a:ext cx="2492991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b="1" kern="0" dirty="0" smtClean="0">
                <a:solidFill>
                  <a:srgbClr val="EDB277"/>
                </a:solidFill>
              </a:rPr>
              <a:t>9 = 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3</a:t>
            </a:r>
            <a:r>
              <a:rPr lang="en-US" b="1" kern="0" baseline="50000" dirty="0" smtClean="0">
                <a:solidFill>
                  <a:srgbClr val="FFFF00"/>
                </a:solidFill>
              </a:rPr>
              <a:t>2</a:t>
            </a:r>
            <a:endParaRPr lang="en-US" b="1" kern="0" dirty="0" smtClean="0">
              <a:solidFill>
                <a:srgbClr val="FFFF00"/>
              </a:solidFill>
            </a:endParaRPr>
          </a:p>
        </p:txBody>
      </p:sp>
      <p:sp>
        <p:nvSpPr>
          <p:cNvPr id="50" name="Rectangle 3"/>
          <p:cNvSpPr txBox="1">
            <a:spLocks noChangeArrowheads="1"/>
          </p:cNvSpPr>
          <p:nvPr/>
        </p:nvSpPr>
        <p:spPr bwMode="auto">
          <a:xfrm>
            <a:off x="3069609" y="4549509"/>
            <a:ext cx="2492991" cy="84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b="1" kern="0" dirty="0" smtClean="0">
                <a:solidFill>
                  <a:srgbClr val="EDB277"/>
                </a:solidFill>
              </a:rPr>
              <a:t>12 </a:t>
            </a:r>
            <a:r>
              <a:rPr lang="en-US" b="1" kern="0" dirty="0">
                <a:solidFill>
                  <a:srgbClr val="EDB277"/>
                </a:solidFill>
              </a:rPr>
              <a:t>= 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2</a:t>
            </a:r>
            <a:r>
              <a:rPr lang="en-US" b="1" kern="0" baseline="50000" dirty="0" smtClean="0">
                <a:solidFill>
                  <a:srgbClr val="FFFF00"/>
                </a:solidFill>
              </a:rPr>
              <a:t>2</a:t>
            </a:r>
            <a:r>
              <a:rPr lang="en-US" b="1" kern="0" baseline="40000" dirty="0" smtClean="0">
                <a:solidFill>
                  <a:schemeClr val="accent3">
                    <a:lumMod val="95000"/>
                  </a:schemeClr>
                </a:solidFill>
              </a:rPr>
              <a:t> </a:t>
            </a:r>
            <a:r>
              <a:rPr lang="en-US" b="1" kern="0" dirty="0">
                <a:solidFill>
                  <a:schemeClr val="accent3">
                    <a:lumMod val="95000"/>
                  </a:schemeClr>
                </a:solidFill>
              </a:rPr>
              <a:t>• </a:t>
            </a: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41230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096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6000" b="1" dirty="0"/>
              <a:t>HOMEWORK</a:t>
            </a:r>
            <a:endParaRPr lang="en-US" sz="1200" b="1" dirty="0"/>
          </a:p>
          <a:p>
            <a:pPr>
              <a:defRPr/>
            </a:pPr>
            <a:endParaRPr lang="en-US" sz="12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Topic: </a:t>
            </a:r>
            <a:r>
              <a:rPr lang="en-US" sz="2800" b="1" dirty="0" smtClean="0">
                <a:solidFill>
                  <a:srgbClr val="00B050"/>
                </a:solidFill>
              </a:rPr>
              <a:t>Least Common Multiple (LCM)</a:t>
            </a:r>
            <a:endParaRPr lang="en-US" sz="2800" b="1" dirty="0" smtClean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examples on </a:t>
            </a:r>
            <a:r>
              <a:rPr lang="en-US" sz="2800" b="1" dirty="0"/>
              <a:t>pages </a:t>
            </a:r>
            <a:r>
              <a:rPr lang="en-US" sz="2800" b="1" dirty="0" smtClean="0"/>
              <a:t>148-151</a:t>
            </a:r>
          </a:p>
          <a:p>
            <a:pPr marL="0" indent="0" algn="ctr">
              <a:buFontTx/>
              <a:buNone/>
              <a:defRPr/>
            </a:pP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Assignment: </a:t>
            </a:r>
            <a:r>
              <a:rPr lang="en-US" sz="2800" b="1" dirty="0" smtClean="0">
                <a:solidFill>
                  <a:srgbClr val="00B050"/>
                </a:solidFill>
              </a:rPr>
              <a:t>Lesson 4.4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in book on </a:t>
            </a:r>
            <a:r>
              <a:rPr lang="en-US" sz="2800" b="1" dirty="0" smtClean="0"/>
              <a:t>pages 150-151</a:t>
            </a: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3-31 </a:t>
            </a:r>
            <a:r>
              <a:rPr lang="en-US" sz="2800" b="1" dirty="0" smtClean="0">
                <a:solidFill>
                  <a:srgbClr val="FFC000"/>
                </a:solidFill>
              </a:rPr>
              <a:t>odd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(15 </a:t>
            </a:r>
            <a:r>
              <a:rPr lang="en-US" sz="2800" b="1" dirty="0"/>
              <a:t>total)</a:t>
            </a:r>
          </a:p>
        </p:txBody>
      </p:sp>
    </p:spTree>
    <p:extLst>
      <p:ext uri="{BB962C8B-B14F-4D97-AF65-F5344CB8AC3E}">
        <p14:creationId xmlns:p14="http://schemas.microsoft.com/office/powerpoint/2010/main" val="417351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096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6000" b="1" dirty="0"/>
              <a:t>HOMEWORK</a:t>
            </a:r>
            <a:endParaRPr lang="en-US" sz="1200" b="1" dirty="0"/>
          </a:p>
          <a:p>
            <a:pPr>
              <a:defRPr/>
            </a:pPr>
            <a:endParaRPr lang="en-US" sz="12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Topic: </a:t>
            </a:r>
            <a:r>
              <a:rPr lang="en-US" sz="2800" b="1" dirty="0" smtClean="0">
                <a:solidFill>
                  <a:srgbClr val="00B050"/>
                </a:solidFill>
              </a:rPr>
              <a:t>Least Common Multiple (LCM)</a:t>
            </a:r>
            <a:endParaRPr lang="en-US" sz="2800" b="1" dirty="0" smtClean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examples on </a:t>
            </a:r>
            <a:r>
              <a:rPr lang="en-US" sz="2800" b="1" dirty="0"/>
              <a:t>pages </a:t>
            </a:r>
            <a:r>
              <a:rPr lang="en-US" sz="2800" b="1" dirty="0" smtClean="0"/>
              <a:t>148-151</a:t>
            </a:r>
          </a:p>
          <a:p>
            <a:pPr marL="0" indent="0" algn="ctr">
              <a:buFontTx/>
              <a:buNone/>
              <a:defRPr/>
            </a:pP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Assignment: </a:t>
            </a:r>
            <a:r>
              <a:rPr lang="en-US" sz="2800" b="1" dirty="0" smtClean="0">
                <a:solidFill>
                  <a:srgbClr val="00B050"/>
                </a:solidFill>
              </a:rPr>
              <a:t>Lesson 4.4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in book on </a:t>
            </a:r>
            <a:r>
              <a:rPr lang="en-US" sz="2800" b="1" dirty="0" smtClean="0"/>
              <a:t>pages 150-151</a:t>
            </a: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4-32 </a:t>
            </a:r>
            <a:r>
              <a:rPr lang="en-US" sz="2800" b="1" dirty="0" smtClean="0">
                <a:solidFill>
                  <a:srgbClr val="FFC000"/>
                </a:solidFill>
              </a:rPr>
              <a:t>even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(15 </a:t>
            </a:r>
            <a:r>
              <a:rPr lang="en-US" sz="2800" b="1" dirty="0"/>
              <a:t>total)</a:t>
            </a:r>
          </a:p>
        </p:txBody>
      </p:sp>
    </p:spTree>
    <p:extLst>
      <p:ext uri="{BB962C8B-B14F-4D97-AF65-F5344CB8AC3E}">
        <p14:creationId xmlns:p14="http://schemas.microsoft.com/office/powerpoint/2010/main" val="266569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5"/>
          <p:cNvSpPr>
            <a:spLocks noChangeShapeType="1"/>
          </p:cNvSpPr>
          <p:nvPr/>
        </p:nvSpPr>
        <p:spPr bwMode="auto">
          <a:xfrm>
            <a:off x="903288" y="1574800"/>
            <a:ext cx="731361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4E6349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990600" y="706008"/>
            <a:ext cx="7162800" cy="589392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242C22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800" b="1" dirty="0" smtClean="0">
                <a:solidFill>
                  <a:schemeClr val="bg1"/>
                </a:solidFill>
                <a:cs typeface="Arial" charset="0"/>
              </a:rPr>
              <a:t>Finding </a:t>
            </a:r>
            <a:r>
              <a:rPr lang="en-US" sz="3800" b="1" dirty="0">
                <a:solidFill>
                  <a:schemeClr val="bg1"/>
                </a:solidFill>
                <a:cs typeface="Arial" charset="0"/>
              </a:rPr>
              <a:t>the </a:t>
            </a:r>
            <a:r>
              <a:rPr lang="en-US" sz="3800" b="1" dirty="0" smtClean="0">
                <a:solidFill>
                  <a:schemeClr val="bg1"/>
                </a:solidFill>
                <a:cs typeface="Arial" charset="0"/>
              </a:rPr>
              <a:t>LCM</a:t>
            </a:r>
            <a:endParaRPr lang="en-US" sz="38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958850" y="2014478"/>
            <a:ext cx="696595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08000" indent="-5080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Write the </a:t>
            </a:r>
            <a:r>
              <a:rPr lang="en-US" sz="2800" b="1" u="sng" dirty="0">
                <a:solidFill>
                  <a:srgbClr val="F5D6B7"/>
                </a:solidFill>
                <a:cs typeface="Arial" charset="0"/>
              </a:rPr>
              <a:t>prime factorization</a:t>
            </a: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F5D6B7"/>
                </a:solidFill>
                <a:cs typeface="Arial" charset="0"/>
              </a:rPr>
              <a:t/>
            </a:r>
            <a:br>
              <a:rPr lang="en-US" sz="2800" b="1" dirty="0" smtClean="0">
                <a:solidFill>
                  <a:srgbClr val="F5D6B7"/>
                </a:solidFill>
                <a:cs typeface="Arial" charset="0"/>
              </a:rPr>
            </a:br>
            <a:r>
              <a:rPr lang="en-US" sz="2800" b="1" dirty="0" smtClean="0">
                <a:solidFill>
                  <a:srgbClr val="F5D6B7"/>
                </a:solidFill>
                <a:cs typeface="Arial" charset="0"/>
              </a:rPr>
              <a:t>(factor tree) for </a:t>
            </a: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each number.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Identify </a:t>
            </a:r>
            <a:r>
              <a:rPr lang="en-US" sz="2800" b="1" u="sng" dirty="0" smtClean="0">
                <a:solidFill>
                  <a:srgbClr val="F5D6B7"/>
                </a:solidFill>
                <a:cs typeface="Arial" charset="0"/>
              </a:rPr>
              <a:t>ALL prime factors</a:t>
            </a:r>
            <a:r>
              <a:rPr lang="en-US" sz="2800" b="1" dirty="0" smtClean="0">
                <a:solidFill>
                  <a:srgbClr val="F5D6B7"/>
                </a:solidFill>
                <a:cs typeface="Arial" charset="0"/>
              </a:rPr>
              <a:t> for both </a:t>
            </a: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numbers. </a:t>
            </a: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buFontTx/>
              <a:buAutoNum type="arabicPeriod"/>
            </a:pPr>
            <a:r>
              <a:rPr lang="en-US" sz="2800" b="1" dirty="0" smtClean="0">
                <a:solidFill>
                  <a:srgbClr val="F5D6B7"/>
                </a:solidFill>
                <a:cs typeface="Arial" charset="0"/>
              </a:rPr>
              <a:t>Find the </a:t>
            </a:r>
            <a:r>
              <a:rPr lang="en-US" sz="2800" b="1" u="sng" dirty="0" smtClean="0">
                <a:solidFill>
                  <a:srgbClr val="F5D6B7"/>
                </a:solidFill>
                <a:cs typeface="Arial" charset="0"/>
              </a:rPr>
              <a:t>product</a:t>
            </a:r>
            <a:r>
              <a:rPr lang="en-US" sz="2800" b="1" dirty="0" smtClean="0">
                <a:solidFill>
                  <a:srgbClr val="F5D6B7"/>
                </a:solidFill>
                <a:cs typeface="Arial" charset="0"/>
              </a:rPr>
              <a:t> using </a:t>
            </a:r>
            <a:r>
              <a:rPr lang="en-US" sz="2800" b="1" dirty="0">
                <a:solidFill>
                  <a:srgbClr val="F5D6B7"/>
                </a:solidFill>
                <a:cs typeface="Arial" charset="0"/>
              </a:rPr>
              <a:t>the highest power of each prime </a:t>
            </a:r>
            <a:r>
              <a:rPr lang="en-US" sz="2800" b="1" dirty="0" smtClean="0">
                <a:solidFill>
                  <a:srgbClr val="F5D6B7"/>
                </a:solidFill>
                <a:cs typeface="Arial" charset="0"/>
              </a:rPr>
              <a:t>factor.</a:t>
            </a:r>
            <a:endParaRPr lang="en-US" sz="2800" b="1" dirty="0">
              <a:solidFill>
                <a:srgbClr val="F5D6B7"/>
              </a:solidFill>
              <a:cs typeface="Arial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914400" y="381000"/>
            <a:ext cx="7315200" cy="4800600"/>
          </a:xfrm>
          <a:prstGeom prst="rect">
            <a:avLst/>
          </a:prstGeom>
          <a:noFill/>
          <a:ln w="38100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4E6349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76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endParaRPr lang="en-US" altLang="en-US" sz="4800" b="1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43000" y="1593850"/>
            <a:ext cx="72390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sz="2800" b="1" kern="0" dirty="0" smtClean="0"/>
              <a:t> </a:t>
            </a:r>
            <a:endParaRPr lang="en-US" sz="2800" b="1" kern="0" baseline="40000" dirty="0"/>
          </a:p>
          <a:p>
            <a:pPr algn="l" eaLnBrk="1" hangingPunct="1">
              <a:defRPr/>
            </a:pPr>
            <a:endParaRPr lang="en-US" sz="2800" b="1" kern="0" baseline="40000" dirty="0" smtClean="0"/>
          </a:p>
        </p:txBody>
      </p:sp>
    </p:spTree>
    <p:extLst>
      <p:ext uri="{BB962C8B-B14F-4D97-AF65-F5344CB8AC3E}">
        <p14:creationId xmlns:p14="http://schemas.microsoft.com/office/powerpoint/2010/main" val="372944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8762"/>
            <a:ext cx="7162800" cy="510063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sz="2400" b="1" dirty="0" smtClean="0">
                <a:solidFill>
                  <a:srgbClr val="00B050"/>
                </a:solidFill>
                <a:cs typeface="Arial" charset="0"/>
              </a:rPr>
              <a:t>Monomial</a:t>
            </a:r>
            <a:r>
              <a:rPr lang="en-US" altLang="en-US" sz="2400" b="1" dirty="0" smtClean="0">
                <a:cs typeface="Arial" charset="0"/>
              </a:rPr>
              <a:t> = an </a:t>
            </a:r>
            <a:r>
              <a:rPr lang="en-US" altLang="en-US" sz="2400" b="1" dirty="0">
                <a:cs typeface="Arial" charset="0"/>
              </a:rPr>
              <a:t>algebraic </a:t>
            </a:r>
            <a:r>
              <a:rPr lang="en-US" altLang="en-US" sz="2400" b="1" dirty="0" smtClean="0">
                <a:cs typeface="Arial" charset="0"/>
              </a:rPr>
              <a:t>expression </a:t>
            </a:r>
            <a:r>
              <a:rPr lang="en-US" altLang="en-US" sz="2400" b="1" dirty="0">
                <a:cs typeface="Arial" charset="0"/>
              </a:rPr>
              <a:t>consisting of </a:t>
            </a:r>
            <a:r>
              <a:rPr lang="en-US" altLang="en-US" sz="2400" b="1" u="sng" dirty="0">
                <a:cs typeface="Arial" charset="0"/>
              </a:rPr>
              <a:t>one</a:t>
            </a:r>
            <a:r>
              <a:rPr lang="en-US" altLang="en-US" sz="2400" b="1" dirty="0">
                <a:cs typeface="Arial" charset="0"/>
              </a:rPr>
              <a:t> </a:t>
            </a:r>
            <a:r>
              <a:rPr lang="en-US" altLang="en-US" sz="2400" b="1" dirty="0" smtClean="0">
                <a:cs typeface="Arial" charset="0"/>
              </a:rPr>
              <a:t>term</a:t>
            </a:r>
          </a:p>
          <a:p>
            <a:pPr marL="0" indent="0" eaLnBrk="1" hangingPunct="1">
              <a:buNone/>
            </a:pPr>
            <a:r>
              <a:rPr lang="en-US" altLang="en-US" sz="2400" b="1" dirty="0" smtClean="0">
                <a:solidFill>
                  <a:srgbClr val="00B050"/>
                </a:solidFill>
                <a:cs typeface="Arial" charset="0"/>
              </a:rPr>
              <a:t>Binomial</a:t>
            </a:r>
            <a:r>
              <a:rPr lang="en-US" altLang="en-US" sz="2400" b="1" dirty="0" smtClean="0">
                <a:cs typeface="Arial" charset="0"/>
              </a:rPr>
              <a:t> </a:t>
            </a:r>
            <a:r>
              <a:rPr lang="en-US" altLang="en-US" sz="2400" b="1" dirty="0">
                <a:cs typeface="Arial" charset="0"/>
              </a:rPr>
              <a:t>= an algebraic expression consisting of </a:t>
            </a:r>
            <a:r>
              <a:rPr lang="en-US" altLang="en-US" sz="2400" b="1" u="sng" dirty="0" smtClean="0">
                <a:cs typeface="Arial" charset="0"/>
              </a:rPr>
              <a:t>two</a:t>
            </a:r>
            <a:r>
              <a:rPr lang="en-US" altLang="en-US" sz="2400" b="1" dirty="0" smtClean="0">
                <a:cs typeface="Arial" charset="0"/>
              </a:rPr>
              <a:t> terms</a:t>
            </a:r>
          </a:p>
          <a:p>
            <a:pPr marL="0" indent="0" eaLnBrk="1" hangingPunct="1">
              <a:buNone/>
            </a:pPr>
            <a:r>
              <a:rPr lang="en-US" altLang="en-US" sz="2400" b="1" dirty="0" smtClean="0">
                <a:solidFill>
                  <a:srgbClr val="00B050"/>
                </a:solidFill>
                <a:cs typeface="Arial" charset="0"/>
              </a:rPr>
              <a:t>Trinomial</a:t>
            </a:r>
            <a:r>
              <a:rPr lang="en-US" altLang="en-US" sz="2400" b="1" dirty="0" smtClean="0">
                <a:cs typeface="Arial" charset="0"/>
              </a:rPr>
              <a:t> </a:t>
            </a:r>
            <a:r>
              <a:rPr lang="en-US" altLang="en-US" sz="2400" b="1" dirty="0">
                <a:cs typeface="Arial" charset="0"/>
              </a:rPr>
              <a:t>= an algebraic expression consisting of </a:t>
            </a:r>
            <a:r>
              <a:rPr lang="en-US" altLang="en-US" sz="2400" b="1" u="sng" dirty="0" smtClean="0">
                <a:cs typeface="Arial" charset="0"/>
              </a:rPr>
              <a:t>three</a:t>
            </a:r>
            <a:r>
              <a:rPr lang="en-US" altLang="en-US" sz="2400" b="1" dirty="0" smtClean="0">
                <a:cs typeface="Arial" charset="0"/>
              </a:rPr>
              <a:t> terms</a:t>
            </a:r>
          </a:p>
          <a:p>
            <a:pPr marL="0" indent="0" eaLnBrk="1" hangingPunct="1">
              <a:buNone/>
            </a:pPr>
            <a:r>
              <a:rPr lang="en-US" sz="2400" b="1" dirty="0">
                <a:solidFill>
                  <a:srgbClr val="00B050"/>
                </a:solidFill>
              </a:rPr>
              <a:t>Polynomial</a:t>
            </a:r>
            <a:r>
              <a:rPr lang="en-US" sz="2400" b="1" dirty="0"/>
              <a:t> = </a:t>
            </a:r>
            <a:r>
              <a:rPr lang="en-US" sz="2400" b="1" dirty="0" smtClean="0"/>
              <a:t>an algebraic expression consisting of one or more monomials </a:t>
            </a:r>
            <a:r>
              <a:rPr lang="en-US" sz="2400" b="1" dirty="0"/>
              <a:t>(each monomial is a term in a polynomial</a:t>
            </a:r>
            <a:r>
              <a:rPr lang="en-US" sz="2400" b="1" dirty="0" smtClean="0"/>
              <a:t>)</a:t>
            </a:r>
            <a:endParaRPr lang="en-US" altLang="en-US" sz="2400" b="1" dirty="0" smtClean="0">
              <a:cs typeface="Arial" charset="0"/>
            </a:endParaRPr>
          </a:p>
          <a:p>
            <a:pPr marL="0" indent="0" eaLnBrk="1" hangingPunct="1">
              <a:buNone/>
            </a:pPr>
            <a:endParaRPr lang="en-US" altLang="en-US" b="1" dirty="0">
              <a:cs typeface="Arial" charset="0"/>
            </a:endParaRPr>
          </a:p>
          <a:p>
            <a:pPr marL="0" indent="0" eaLnBrk="1" hangingPunct="1">
              <a:buNone/>
            </a:pPr>
            <a:endParaRPr lang="en-US" altLang="en-US" b="1" dirty="0" smtClean="0"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kern="0" dirty="0" smtClean="0"/>
              <a:t>4.9 </a:t>
            </a:r>
            <a:r>
              <a:rPr lang="en-US" sz="4000" b="1" kern="0" dirty="0" smtClean="0">
                <a:solidFill>
                  <a:srgbClr val="00B050"/>
                </a:solidFill>
              </a:rPr>
              <a:t>Factoring Using </a:t>
            </a:r>
          </a:p>
          <a:p>
            <a:pPr eaLnBrk="1" hangingPunct="1">
              <a:defRPr/>
            </a:pPr>
            <a:r>
              <a:rPr lang="en-US" sz="4000" b="1" kern="0" dirty="0" smtClean="0">
                <a:solidFill>
                  <a:srgbClr val="00B050"/>
                </a:solidFill>
              </a:rPr>
              <a:t>Distributive Property (day 1)</a:t>
            </a:r>
            <a:endParaRPr lang="en-US" sz="40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153094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90600" y="457200"/>
            <a:ext cx="71628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buFontTx/>
              <a:buNone/>
            </a:pPr>
            <a:r>
              <a:rPr lang="en-US" altLang="en-US" sz="2400" b="1" kern="0" dirty="0" smtClean="0">
                <a:solidFill>
                  <a:srgbClr val="00B050"/>
                </a:solidFill>
                <a:cs typeface="Arial" charset="0"/>
              </a:rPr>
              <a:t>Polynomial</a:t>
            </a:r>
          </a:p>
          <a:p>
            <a:pPr marL="0" indent="0" algn="ctr" eaLnBrk="1" hangingPunct="1">
              <a:buFontTx/>
              <a:buNone/>
            </a:pPr>
            <a:endParaRPr lang="en-US" altLang="en-US" sz="2400" b="1" kern="0" dirty="0" smtClean="0">
              <a:solidFill>
                <a:srgbClr val="00B050"/>
              </a:solidFill>
              <a:cs typeface="Arial" charset="0"/>
            </a:endParaRPr>
          </a:p>
          <a:p>
            <a:pPr marL="0" indent="0" eaLnBrk="1" hangingPunct="1">
              <a:buFontTx/>
              <a:buNone/>
            </a:pPr>
            <a:r>
              <a:rPr lang="en-US" altLang="en-US" sz="2400" b="1" kern="0" dirty="0" smtClean="0">
                <a:cs typeface="Arial" charset="0"/>
              </a:rPr>
              <a:t>Monomial		Binomial		Trinomial</a:t>
            </a:r>
          </a:p>
          <a:p>
            <a:pPr marL="0" indent="0" eaLnBrk="1" hangingPunct="1">
              <a:buFontTx/>
              <a:buNone/>
            </a:pPr>
            <a:r>
              <a:rPr lang="en-US" altLang="en-US" sz="2800" b="1" kern="0" dirty="0" smtClean="0">
                <a:cs typeface="Arial" charset="0"/>
              </a:rPr>
              <a:t>3x</a:t>
            </a:r>
            <a:endParaRPr lang="en-US" altLang="en-US" sz="2800" b="1" kern="0" dirty="0">
              <a:cs typeface="Arial" charset="0"/>
            </a:endParaRPr>
          </a:p>
          <a:p>
            <a:pPr marL="0" indent="0" eaLnBrk="1" hangingPunct="1">
              <a:buNone/>
            </a:pPr>
            <a:r>
              <a:rPr lang="en-US" altLang="en-US" sz="2800" b="1" kern="0" dirty="0">
                <a:cs typeface="Arial" charset="0"/>
              </a:rPr>
              <a:t>3x		+	    5x  </a:t>
            </a:r>
            <a:endParaRPr lang="en-US" altLang="en-US" sz="2800" b="1" kern="0" dirty="0" smtClean="0">
              <a:cs typeface="Arial" charset="0"/>
            </a:endParaRPr>
          </a:p>
          <a:p>
            <a:pPr marL="0" indent="0" eaLnBrk="1" hangingPunct="1">
              <a:buNone/>
            </a:pPr>
            <a:r>
              <a:rPr lang="en-US" altLang="en-US" sz="2800" b="1" kern="0" dirty="0" smtClean="0">
                <a:cs typeface="Arial" charset="0"/>
              </a:rPr>
              <a:t>3x</a:t>
            </a:r>
            <a:r>
              <a:rPr lang="en-US" altLang="en-US" sz="2800" b="1" kern="0" dirty="0">
                <a:cs typeface="Arial" charset="0"/>
              </a:rPr>
              <a:t>		+	    5x   	+	    </a:t>
            </a:r>
            <a:r>
              <a:rPr lang="en-US" altLang="en-US" sz="2800" b="1" kern="0" dirty="0" smtClean="0">
                <a:cs typeface="Arial" charset="0"/>
              </a:rPr>
              <a:t>7</a:t>
            </a:r>
          </a:p>
          <a:p>
            <a:pPr marL="0" indent="0" eaLnBrk="1" hangingPunct="1">
              <a:buNone/>
            </a:pPr>
            <a:r>
              <a:rPr lang="en-US" altLang="en-US" sz="2800" b="1" dirty="0" smtClean="0"/>
              <a:t>A </a:t>
            </a:r>
            <a:r>
              <a:rPr lang="en-US" altLang="en-US" sz="2800" b="1" dirty="0"/>
              <a:t>polynomial </a:t>
            </a:r>
            <a:r>
              <a:rPr lang="en-US" altLang="en-US" sz="2800" b="1" u="sng" dirty="0">
                <a:solidFill>
                  <a:srgbClr val="FF0000"/>
                </a:solidFill>
              </a:rPr>
              <a:t>CANNOT</a:t>
            </a:r>
            <a:r>
              <a:rPr lang="en-US" altLang="en-US" sz="2800" b="1" dirty="0"/>
              <a:t> have a </a:t>
            </a:r>
            <a:r>
              <a:rPr lang="en-US" altLang="en-US" sz="2800" b="1" dirty="0">
                <a:solidFill>
                  <a:srgbClr val="FF0000"/>
                </a:solidFill>
              </a:rPr>
              <a:t>variable</a:t>
            </a:r>
            <a:r>
              <a:rPr lang="en-US" altLang="en-US" sz="2800" b="1" dirty="0"/>
              <a:t> in the </a:t>
            </a:r>
            <a:r>
              <a:rPr lang="en-US" altLang="en-US" sz="2800" b="1" dirty="0">
                <a:solidFill>
                  <a:srgbClr val="FF0000"/>
                </a:solidFill>
              </a:rPr>
              <a:t>denominator</a:t>
            </a:r>
          </a:p>
          <a:p>
            <a:pPr marL="0" indent="0" eaLnBrk="1" hangingPunct="1">
              <a:buNone/>
            </a:pPr>
            <a:endParaRPr lang="en-US" altLang="en-US" sz="2800" b="1" kern="0" dirty="0">
              <a:cs typeface="Arial" charset="0"/>
            </a:endParaRPr>
          </a:p>
          <a:p>
            <a:pPr marL="0" indent="0" eaLnBrk="1" hangingPunct="1">
              <a:buFontTx/>
              <a:buNone/>
            </a:pPr>
            <a:endParaRPr lang="en-US" altLang="en-US" sz="2800" b="1" kern="0" dirty="0" smtClean="0">
              <a:cs typeface="Arial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2209800" y="914400"/>
            <a:ext cx="16002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257800" y="914400"/>
            <a:ext cx="167640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914400"/>
            <a:ext cx="0" cy="381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3516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 smtClean="0"/>
              <a:t>Determine whether each is a polynomial and the type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2743200" cy="4525963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10</a:t>
            </a:r>
          </a:p>
          <a:p>
            <a:pPr eaLnBrk="1" hangingPunct="1"/>
            <a:endParaRPr lang="en-US" altLang="en-US" sz="3600" b="1" dirty="0" smtClean="0"/>
          </a:p>
          <a:p>
            <a:pPr eaLnBrk="1" hangingPunct="1"/>
            <a:r>
              <a:rPr lang="en-US" altLang="en-US" sz="3600" b="1" dirty="0" smtClean="0"/>
              <a:t> </a:t>
            </a:r>
          </a:p>
          <a:p>
            <a:pPr eaLnBrk="1" hangingPunct="1"/>
            <a:endParaRPr lang="en-US" altLang="en-US" sz="3000" b="1" dirty="0" smtClean="0"/>
          </a:p>
          <a:p>
            <a:pPr eaLnBrk="1" hangingPunct="1"/>
            <a:r>
              <a:rPr lang="en-US" altLang="en-US" sz="3600" b="1" dirty="0" smtClean="0"/>
              <a:t>h</a:t>
            </a:r>
            <a:r>
              <a:rPr lang="en-US" altLang="en-US" sz="3600" b="1" dirty="0" smtClean="0">
                <a:cs typeface="Arial" charset="0"/>
              </a:rPr>
              <a:t>²</a:t>
            </a:r>
          </a:p>
          <a:p>
            <a:pPr eaLnBrk="1" hangingPunct="1"/>
            <a:endParaRPr lang="en-US" altLang="en-US" sz="3600" b="1" dirty="0" smtClean="0">
              <a:cs typeface="Arial" charset="0"/>
            </a:endParaRPr>
          </a:p>
          <a:p>
            <a:pPr eaLnBrk="1" hangingPunct="1"/>
            <a:r>
              <a:rPr lang="en-US" altLang="en-US" sz="3600" b="1" dirty="0" smtClean="0">
                <a:cs typeface="Arial" charset="0"/>
              </a:rPr>
              <a:t>j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95600" y="1722438"/>
            <a:ext cx="6019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2800" b="1" kern="0" dirty="0" smtClean="0">
                <a:solidFill>
                  <a:srgbClr val="00B050"/>
                </a:solidFill>
                <a:cs typeface="Arial" panose="020B0604020202020204" pitchFamily="34" charset="0"/>
              </a:rPr>
              <a:t>Yes</a:t>
            </a:r>
            <a:r>
              <a:rPr lang="en-US" sz="2800" b="1" kern="0" dirty="0" smtClean="0">
                <a:cs typeface="Arial" panose="020B0604020202020204" pitchFamily="34" charset="0"/>
              </a:rPr>
              <a:t>, this is a monomial </a:t>
            </a:r>
            <a:br>
              <a:rPr lang="en-US" sz="2800" b="1" kern="0" dirty="0" smtClean="0">
                <a:cs typeface="Arial" panose="020B0604020202020204" pitchFamily="34" charset="0"/>
              </a:rPr>
            </a:br>
            <a:r>
              <a:rPr lang="en-US" sz="2800" b="1" kern="0" dirty="0" smtClean="0">
                <a:cs typeface="Arial" panose="020B0604020202020204" pitchFamily="34" charset="0"/>
              </a:rPr>
              <a:t>(constant)</a:t>
            </a:r>
          </a:p>
          <a:p>
            <a:pPr marL="0" indent="0" eaLnBrk="1" hangingPunct="1">
              <a:buFontTx/>
              <a:buNone/>
              <a:defRPr/>
            </a:pPr>
            <a:endParaRPr lang="en-US" sz="1600" b="1" kern="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800" b="1" kern="0" dirty="0">
                <a:solidFill>
                  <a:srgbClr val="FF0000"/>
                </a:solidFill>
                <a:cs typeface="Arial" panose="020B0604020202020204" pitchFamily="34" charset="0"/>
              </a:rPr>
              <a:t>No</a:t>
            </a:r>
            <a:r>
              <a:rPr lang="en-US" sz="2800" b="1" kern="0" dirty="0">
                <a:cs typeface="Arial" panose="020B0604020202020204" pitchFamily="34" charset="0"/>
              </a:rPr>
              <a:t>, this has a variable in the denominator</a:t>
            </a:r>
          </a:p>
          <a:p>
            <a:pPr marL="0" indent="0" eaLnBrk="1" hangingPunct="1">
              <a:buFontTx/>
              <a:buNone/>
              <a:defRPr/>
            </a:pPr>
            <a:endParaRPr lang="en-US" sz="1600" b="1" kern="0" dirty="0"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800" b="1" kern="0" dirty="0" smtClean="0">
                <a:solidFill>
                  <a:srgbClr val="00B050"/>
                </a:solidFill>
                <a:cs typeface="Arial" panose="020B0604020202020204" pitchFamily="34" charset="0"/>
              </a:rPr>
              <a:t>Yes</a:t>
            </a:r>
            <a:r>
              <a:rPr lang="en-US" sz="2800" b="1" kern="0" dirty="0" smtClean="0">
                <a:cs typeface="Arial" panose="020B0604020202020204" pitchFamily="34" charset="0"/>
              </a:rPr>
              <a:t>, this is a monomial </a:t>
            </a:r>
            <a:br>
              <a:rPr lang="en-US" sz="2800" b="1" kern="0" dirty="0" smtClean="0">
                <a:cs typeface="Arial" panose="020B0604020202020204" pitchFamily="34" charset="0"/>
              </a:rPr>
            </a:br>
            <a:r>
              <a:rPr lang="en-US" sz="2800" b="1" kern="0" dirty="0" smtClean="0">
                <a:cs typeface="Arial" panose="020B0604020202020204" pitchFamily="34" charset="0"/>
              </a:rPr>
              <a:t>(a product of variables)</a:t>
            </a:r>
          </a:p>
          <a:p>
            <a:pPr marL="0" indent="0" eaLnBrk="1" hangingPunct="1">
              <a:buFontTx/>
              <a:buNone/>
              <a:defRPr/>
            </a:pPr>
            <a:endParaRPr lang="en-US" sz="2800" b="1" kern="0" dirty="0" smtClean="0">
              <a:solidFill>
                <a:srgbClr val="00B050"/>
              </a:solidFill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800" b="1" kern="0" dirty="0" smtClean="0">
                <a:solidFill>
                  <a:srgbClr val="00B050"/>
                </a:solidFill>
                <a:cs typeface="Arial" panose="020B0604020202020204" pitchFamily="34" charset="0"/>
              </a:rPr>
              <a:t>Yes</a:t>
            </a:r>
            <a:r>
              <a:rPr lang="en-US" sz="2800" b="1" kern="0" dirty="0" smtClean="0">
                <a:cs typeface="Arial" panose="020B0604020202020204" pitchFamily="34" charset="0"/>
              </a:rPr>
              <a:t>, this is a monomial </a:t>
            </a:r>
            <a:br>
              <a:rPr lang="en-US" sz="2800" b="1" kern="0" dirty="0" smtClean="0">
                <a:cs typeface="Arial" panose="020B0604020202020204" pitchFamily="34" charset="0"/>
              </a:rPr>
            </a:br>
            <a:r>
              <a:rPr lang="en-US" sz="2800" b="1" kern="0" dirty="0" smtClean="0">
                <a:cs typeface="Arial" panose="020B0604020202020204" pitchFamily="34" charset="0"/>
              </a:rPr>
              <a:t>(single variable)</a:t>
            </a:r>
            <a:endParaRPr lang="en-US" sz="2800" b="1" kern="0" dirty="0">
              <a:cs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26916047"/>
              </p:ext>
            </p:extLst>
          </p:nvPr>
        </p:nvGraphicFramePr>
        <p:xfrm>
          <a:off x="914400" y="2708275"/>
          <a:ext cx="76200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291973" imgH="393529" progId="Equation.DSMT4">
                  <p:embed/>
                </p:oleObj>
              </mc:Choice>
              <mc:Fallback>
                <p:oleObj name="Equation" r:id="rId3" imgW="291973" imgH="393529" progId="Equation.DSMT4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708275"/>
                        <a:ext cx="762000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8350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8153400" cy="5035550"/>
          </a:xfrm>
        </p:spPr>
        <p:txBody>
          <a:bodyPr/>
          <a:lstStyle/>
          <a:p>
            <a:pPr algn="l" eaLnBrk="1" hangingPunct="1"/>
            <a:r>
              <a:rPr lang="en-US" altLang="en-US" sz="2800" b="1" u="sng" dirty="0" smtClean="0">
                <a:solidFill>
                  <a:srgbClr val="00B050"/>
                </a:solidFill>
              </a:rPr>
              <a:t>Divisibility Test</a:t>
            </a:r>
            <a:r>
              <a:rPr lang="en-US" altLang="en-US" sz="2800" b="1" dirty="0" smtClean="0">
                <a:solidFill>
                  <a:srgbClr val="00B050"/>
                </a:solidFill>
              </a:rPr>
              <a:t> </a:t>
            </a:r>
            <a:r>
              <a:rPr lang="en-US" altLang="en-US" sz="2800" b="1" dirty="0" smtClean="0"/>
              <a:t>(table also on page 137)</a:t>
            </a:r>
          </a:p>
          <a:p>
            <a:pPr algn="l" eaLnBrk="1" hangingPunct="1"/>
            <a:r>
              <a:rPr lang="en-US" altLang="en-US" sz="2000" b="1" dirty="0" smtClean="0"/>
              <a:t>  2 = the integer ends in an even digit 0, 2, 4, 6, or 8</a:t>
            </a:r>
          </a:p>
          <a:p>
            <a:pPr algn="l" eaLnBrk="1" hangingPunct="1"/>
            <a:r>
              <a:rPr lang="en-US" altLang="en-US" sz="2000" b="1" dirty="0" smtClean="0"/>
              <a:t>  3 = the sum of the integer’s digits is divisible by 3</a:t>
            </a:r>
          </a:p>
          <a:p>
            <a:pPr algn="l" eaLnBrk="1" hangingPunct="1"/>
            <a:r>
              <a:rPr lang="en-US" altLang="en-US" sz="2000" b="1" dirty="0" smtClean="0"/>
              <a:t>  4 = the number formed by the last 2 digits is divisible by 4</a:t>
            </a:r>
          </a:p>
          <a:p>
            <a:pPr algn="l" eaLnBrk="1" hangingPunct="1"/>
            <a:r>
              <a:rPr lang="en-US" altLang="en-US" sz="2000" b="1" dirty="0" smtClean="0"/>
              <a:t>  5 = the integer ends in 0 or 5</a:t>
            </a:r>
          </a:p>
          <a:p>
            <a:pPr algn="l" eaLnBrk="1" hangingPunct="1"/>
            <a:r>
              <a:rPr lang="en-US" altLang="en-US" sz="2000" b="1" dirty="0" smtClean="0"/>
              <a:t>  6 = the integer is divisible by both 2 and 3</a:t>
            </a:r>
          </a:p>
          <a:p>
            <a:pPr algn="l" eaLnBrk="1" hangingPunct="1"/>
            <a:r>
              <a:rPr lang="en-US" altLang="en-US" sz="2000" b="1" dirty="0" smtClean="0"/>
              <a:t>  8 = the number formed by the last 3 digits is divisible by 8</a:t>
            </a:r>
          </a:p>
          <a:p>
            <a:pPr algn="l" eaLnBrk="1" hangingPunct="1"/>
            <a:r>
              <a:rPr lang="en-US" altLang="en-US" sz="2000" b="1" dirty="0" smtClean="0"/>
              <a:t>  9 = the sum of the integer’s digits is divisible by 9</a:t>
            </a:r>
          </a:p>
          <a:p>
            <a:pPr algn="l" eaLnBrk="1" hangingPunct="1"/>
            <a:r>
              <a:rPr lang="en-US" altLang="en-US" sz="2000" b="1" dirty="0" smtClean="0"/>
              <a:t>10 = the integer ends in 0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4.1 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Prime Factorization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dirty="0"/>
              <a:t>Determine whether each is a polynomial and the type</a:t>
            </a:r>
            <a:endParaRPr lang="en-US" altLang="en-US" sz="4000" b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71" name="Rectangle 3"/>
              <p:cNvSpPr>
                <a:spLocks noGrp="1" noChangeArrowheads="1"/>
              </p:cNvSpPr>
              <p:nvPr>
                <p:ph type="body" sz="half" idx="1"/>
              </p:nvPr>
            </p:nvSpPr>
            <p:spPr>
              <a:xfrm>
                <a:off x="457200" y="1600200"/>
                <a:ext cx="2743200" cy="4953000"/>
              </a:xfrm>
            </p:spPr>
            <p:txBody>
              <a:bodyPr/>
              <a:lstStyle/>
              <a:p>
                <a:pPr eaLnBrk="1" hangingPunct="1"/>
                <a:r>
                  <a:rPr lang="en-US" altLang="en-US" b="1" dirty="0" smtClean="0"/>
                  <a:t>8x – 2x + 5</a:t>
                </a:r>
                <a:br>
                  <a:rPr lang="en-US" altLang="en-US" b="1" dirty="0" smtClean="0"/>
                </a:br>
                <a:endParaRPr lang="en-US" altLang="en-US" sz="1200" b="1" dirty="0" smtClean="0"/>
              </a:p>
              <a:p>
                <a:pPr eaLnBrk="1" hangingPunct="1"/>
                <a:r>
                  <a:rPr lang="en-US" altLang="en-US" b="1" dirty="0"/>
                  <a:t>– </a:t>
                </a:r>
                <a:r>
                  <a:rPr lang="en-US" altLang="en-US" b="1" dirty="0" smtClean="0"/>
                  <a:t>y – 3</a:t>
                </a:r>
                <a:br>
                  <a:rPr lang="en-US" altLang="en-US" b="1" dirty="0" smtClean="0"/>
                </a:br>
                <a:r>
                  <a:rPr lang="en-US" altLang="en-US" b="1" dirty="0" smtClean="0"/>
                  <a:t> </a:t>
                </a:r>
              </a:p>
              <a:p>
                <a:pPr eaLnBrk="1" hangingPunct="1"/>
                <a:r>
                  <a:rPr lang="en-US" altLang="en-US" b="1" dirty="0" smtClean="0">
                    <a:cs typeface="Arial" charset="0"/>
                  </a:rPr>
                  <a:t> </a:t>
                </a:r>
              </a:p>
              <a:p>
                <a:pPr eaLnBrk="1" hangingPunct="1"/>
                <a:endParaRPr lang="en-US" altLang="en-US" sz="3000" b="1" dirty="0" smtClean="0">
                  <a:cs typeface="Arial" charset="0"/>
                </a:endParaRPr>
              </a:p>
              <a:p>
                <a:pPr eaLnBrk="1" hangingPunct="1"/>
                <a:r>
                  <a:rPr lang="en-US" altLang="en-US" b="1" dirty="0" smtClean="0"/>
                  <a:t>23abcd</a:t>
                </a:r>
                <a:r>
                  <a:rPr lang="en-US" altLang="en-US" b="1" dirty="0" smtClean="0">
                    <a:cs typeface="Arial" charset="0"/>
                  </a:rPr>
                  <a:t>² </a:t>
                </a:r>
              </a:p>
              <a:p>
                <a:pPr eaLnBrk="1" hangingPunct="1">
                  <a:spcBef>
                    <a:spcPts val="0"/>
                  </a:spcBef>
                </a:pPr>
                <a:endParaRPr lang="en-US" altLang="en-US" sz="3600" b="1" dirty="0" smtClean="0">
                  <a:cs typeface="Arial" charset="0"/>
                </a:endParaRPr>
              </a:p>
              <a:p>
                <a:pPr eaLnBrk="1" hangingPunct="1"/>
                <a:r>
                  <a:rPr lang="en-US" altLang="en-US" b="1" dirty="0" smtClean="0"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b="1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en-US" b="1" i="1">
                            <a:latin typeface="Cambria Math"/>
                          </a:rPr>
                          <m:t>𝟑</m:t>
                        </m:r>
                        <m:r>
                          <a:rPr lang="en-US" altLang="en-US" b="1" i="1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altLang="en-US" b="1" i="1">
                            <a:latin typeface="Cambria Math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altLang="en-US" b="1" dirty="0"/>
                  <a:t>  </a:t>
                </a:r>
                <a:r>
                  <a:rPr lang="en-US" altLang="en-US" sz="4000" b="1" dirty="0"/>
                  <a:t>+ 24</a:t>
                </a:r>
              </a:p>
              <a:p>
                <a:pPr eaLnBrk="1" hangingPunct="1"/>
                <a:endParaRPr lang="en-US" altLang="en-US" b="1" dirty="0" smtClean="0">
                  <a:cs typeface="Arial" charset="0"/>
                </a:endParaRPr>
              </a:p>
            </p:txBody>
          </p:sp>
        </mc:Choice>
        <mc:Fallback xmlns="">
          <p:sp>
            <p:nvSpPr>
              <p:cNvPr id="717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57200" y="1600200"/>
                <a:ext cx="2743200" cy="4953000"/>
              </a:xfrm>
              <a:blipFill rotWithShape="1">
                <a:blip r:embed="rId3"/>
                <a:stretch>
                  <a:fillRect l="-4889" t="-1601" b="-33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172" name="Object 4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481820182"/>
              </p:ext>
            </p:extLst>
          </p:nvPr>
        </p:nvGraphicFramePr>
        <p:xfrm>
          <a:off x="826117" y="3232150"/>
          <a:ext cx="100268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Equation" r:id="rId4" imgW="571252" imgH="545863" progId="Equation.DSMT4">
                  <p:embed/>
                </p:oleObj>
              </mc:Choice>
              <mc:Fallback>
                <p:oleObj name="Equation" r:id="rId4" imgW="571252" imgH="54586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117" y="3232150"/>
                        <a:ext cx="1002683" cy="95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200400" y="1722438"/>
            <a:ext cx="5943600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sz="2400" b="1" kern="0" dirty="0">
                <a:solidFill>
                  <a:srgbClr val="00B050"/>
                </a:solidFill>
                <a:cs typeface="Arial" panose="020B0604020202020204" pitchFamily="34" charset="0"/>
              </a:rPr>
              <a:t>Yes</a:t>
            </a:r>
            <a:r>
              <a:rPr lang="en-US" sz="2400" b="1" kern="0" dirty="0" smtClean="0">
                <a:cs typeface="Arial" panose="020B0604020202020204" pitchFamily="34" charset="0"/>
              </a:rPr>
              <a:t>, this is a trinomial (three terms)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sz="2400" b="1" kern="0" dirty="0" smtClean="0">
                <a:solidFill>
                  <a:srgbClr val="FF0000"/>
                </a:solidFill>
                <a:cs typeface="Arial" panose="020B0604020202020204" pitchFamily="34" charset="0"/>
              </a:rPr>
              <a:t/>
            </a:r>
            <a:br>
              <a:rPr lang="en-US" sz="2400" b="1" kern="0" dirty="0" smtClean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en-US" sz="2400" b="1" kern="0" dirty="0">
                <a:solidFill>
                  <a:srgbClr val="00B050"/>
                </a:solidFill>
                <a:cs typeface="Arial" panose="020B0604020202020204" pitchFamily="34" charset="0"/>
              </a:rPr>
              <a:t>Yes</a:t>
            </a:r>
            <a:r>
              <a:rPr lang="en-US" sz="2400" b="1" kern="0" dirty="0" smtClean="0">
                <a:cs typeface="Arial" panose="020B0604020202020204" pitchFamily="34" charset="0"/>
              </a:rPr>
              <a:t>, this is a binomial (two terms)</a:t>
            </a:r>
          </a:p>
          <a:p>
            <a:pPr marL="0" indent="0" eaLnBrk="1" hangingPunct="1">
              <a:buFontTx/>
              <a:buNone/>
              <a:defRPr/>
            </a:pPr>
            <a:endParaRPr lang="en-US" sz="2000" b="1" kern="0" dirty="0" smtClean="0"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400" b="1" kern="0" dirty="0" smtClean="0">
                <a:solidFill>
                  <a:srgbClr val="00B050"/>
                </a:solidFill>
                <a:cs typeface="Arial" panose="020B0604020202020204" pitchFamily="34" charset="0"/>
              </a:rPr>
              <a:t>Yes</a:t>
            </a:r>
            <a:r>
              <a:rPr lang="en-US" sz="2400" b="1" kern="0" dirty="0" smtClean="0">
                <a:cs typeface="Arial" panose="020B0604020202020204" pitchFamily="34" charset="0"/>
              </a:rPr>
              <a:t>, this is a product of variables and nonnegative integer exponents (1 term)</a:t>
            </a:r>
          </a:p>
          <a:p>
            <a:pPr marL="0" indent="0" eaLnBrk="1" hangingPunct="1">
              <a:buFontTx/>
              <a:buNone/>
              <a:defRPr/>
            </a:pPr>
            <a:endParaRPr lang="en-US" sz="1600" b="1" kern="0" dirty="0"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en-US" sz="2400" b="1" kern="0" dirty="0" smtClean="0">
                <a:solidFill>
                  <a:srgbClr val="00B050"/>
                </a:solidFill>
                <a:cs typeface="Arial" panose="020B0604020202020204" pitchFamily="34" charset="0"/>
              </a:rPr>
              <a:t>Yes</a:t>
            </a:r>
            <a:r>
              <a:rPr lang="en-US" sz="2400" b="1" kern="0" dirty="0" smtClean="0">
                <a:cs typeface="Arial" panose="020B0604020202020204" pitchFamily="34" charset="0"/>
              </a:rPr>
              <a:t>, this is a product of a real number multiplied by variables </a:t>
            </a:r>
            <a:r>
              <a:rPr lang="en-US" sz="2400" b="1" dirty="0" smtClean="0"/>
              <a:t>with nonnegative integer exponents (1 term)</a:t>
            </a:r>
            <a:endParaRPr lang="en-US" sz="2800" b="1" kern="0" dirty="0" smtClean="0">
              <a:cs typeface="Arial" panose="020B060402020202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US" sz="1400" b="1" kern="0" dirty="0">
              <a:cs typeface="Arial" panose="020B0604020202020204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en-US" sz="2400" b="1" kern="0" dirty="0">
                <a:solidFill>
                  <a:srgbClr val="FF0000"/>
                </a:solidFill>
                <a:cs typeface="Arial" panose="020B0604020202020204" pitchFamily="34" charset="0"/>
              </a:rPr>
              <a:t>No</a:t>
            </a:r>
            <a:r>
              <a:rPr lang="en-US" sz="2400" b="1" kern="0" dirty="0">
                <a:cs typeface="Arial" panose="020B0604020202020204" pitchFamily="34" charset="0"/>
              </a:rPr>
              <a:t>, one of the terms has a variable in the </a:t>
            </a:r>
            <a:r>
              <a:rPr lang="en-US" sz="2400" b="1" kern="0" dirty="0" smtClean="0">
                <a:cs typeface="Arial" panose="020B0604020202020204" pitchFamily="34" charset="0"/>
              </a:rPr>
              <a:t>denominator</a:t>
            </a:r>
            <a:endParaRPr lang="en-US" sz="2400" b="1" kern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99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3639403" y="4572000"/>
            <a:ext cx="4666397" cy="172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b="1" kern="0" dirty="0" smtClean="0">
                <a:solidFill>
                  <a:schemeClr val="accent3">
                    <a:lumMod val="95000"/>
                  </a:schemeClr>
                </a:solidFill>
              </a:rPr>
              <a:t>GCF = </a:t>
            </a:r>
            <a:r>
              <a:rPr lang="en-US" b="1" kern="0" dirty="0" smtClean="0">
                <a:solidFill>
                  <a:srgbClr val="FFFF00"/>
                </a:solidFill>
              </a:rPr>
              <a:t>3</a:t>
            </a:r>
            <a:r>
              <a:rPr lang="en-US" b="1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b="1" dirty="0" smtClean="0">
                <a:solidFill>
                  <a:srgbClr val="FFFF00"/>
                </a:solidFill>
                <a:cs typeface="Arial" charset="0"/>
              </a:rPr>
              <a:t>•</a:t>
            </a:r>
            <a:r>
              <a:rPr lang="en-US" b="1" dirty="0">
                <a:solidFill>
                  <a:srgbClr val="FFFF00"/>
                </a:solidFill>
                <a:cs typeface="Arial" charset="0"/>
              </a:rPr>
              <a:t> </a:t>
            </a:r>
            <a:r>
              <a:rPr lang="en-US" b="1" kern="0" dirty="0">
                <a:solidFill>
                  <a:srgbClr val="FFFF00"/>
                </a:solidFill>
              </a:rPr>
              <a:t>3 </a:t>
            </a:r>
            <a:r>
              <a:rPr lang="en-US" b="1" dirty="0" smtClean="0">
                <a:solidFill>
                  <a:srgbClr val="FFFF00"/>
                </a:solidFill>
                <a:cs typeface="Arial" charset="0"/>
              </a:rPr>
              <a:t>•</a:t>
            </a:r>
            <a:r>
              <a:rPr lang="en-US" b="1" kern="0" dirty="0">
                <a:solidFill>
                  <a:srgbClr val="FFFF00"/>
                </a:solidFill>
              </a:rPr>
              <a:t> </a:t>
            </a:r>
            <a:r>
              <a:rPr lang="en-US" b="1" kern="0" dirty="0" smtClean="0">
                <a:solidFill>
                  <a:srgbClr val="FFFF00"/>
                </a:solidFill>
              </a:rPr>
              <a:t>y = 9y</a:t>
            </a:r>
            <a:endParaRPr lang="en-US" b="1" kern="0" baseline="50000" dirty="0" smtClean="0">
              <a:solidFill>
                <a:srgbClr val="FFFF00"/>
              </a:solidFill>
            </a:endParaRPr>
          </a:p>
          <a:p>
            <a:pPr algn="l" eaLnBrk="1" hangingPunct="1">
              <a:defRPr/>
            </a:pPr>
            <a:r>
              <a:rPr lang="en-US" b="1" kern="0" dirty="0" smtClean="0">
                <a:solidFill>
                  <a:srgbClr val="FFFF00"/>
                </a:solidFill>
              </a:rPr>
              <a:t>9y</a:t>
            </a:r>
            <a:r>
              <a:rPr lang="en-US" b="1" kern="0" dirty="0" smtClean="0">
                <a:solidFill>
                  <a:schemeClr val="bg1"/>
                </a:solidFill>
              </a:rPr>
              <a:t>(3y + 2)</a:t>
            </a:r>
            <a:endParaRPr lang="en-US" b="1" kern="0" dirty="0">
              <a:solidFill>
                <a:schemeClr val="bg1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419600" y="2263509"/>
            <a:ext cx="3657600" cy="510909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200" b="1" dirty="0" smtClean="0">
                <a:solidFill>
                  <a:srgbClr val="EDB277"/>
                </a:solidFill>
                <a:cs typeface="Arial" charset="0"/>
              </a:rPr>
              <a:t>18y</a:t>
            </a:r>
            <a:endParaRPr lang="en-US" sz="3200" b="1" dirty="0">
              <a:solidFill>
                <a:srgbClr val="EDB277"/>
              </a:solidFill>
              <a:cs typeface="Arial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343400" y="2747430"/>
            <a:ext cx="4038600" cy="1627188"/>
            <a:chOff x="-457200" y="2868612"/>
            <a:chExt cx="4038600" cy="1627188"/>
          </a:xfrm>
        </p:grpSpPr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-76200" y="3146425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2  •  </a:t>
              </a:r>
              <a:r>
                <a:rPr lang="en-US" sz="3200" b="1" dirty="0">
                  <a:solidFill>
                    <a:srgbClr val="EDB277"/>
                  </a:solidFill>
                  <a:cs typeface="Arial" charset="0"/>
                </a:rPr>
                <a:t>9 </a:t>
              </a: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 •  y </a:t>
              </a:r>
              <a:endParaRPr lang="en-US" sz="32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16" name="Text Box 7"/>
            <p:cNvSpPr txBox="1">
              <a:spLocks noChangeArrowheads="1"/>
            </p:cNvSpPr>
            <p:nvPr/>
          </p:nvSpPr>
          <p:spPr bwMode="auto">
            <a:xfrm>
              <a:off x="-457200" y="3984625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      3  </a:t>
              </a:r>
              <a:r>
                <a:rPr lang="en-US" sz="3200" b="1" dirty="0">
                  <a:solidFill>
                    <a:srgbClr val="EDB277"/>
                  </a:solidFill>
                  <a:cs typeface="Arial" charset="0"/>
                </a:rPr>
                <a:t>•  </a:t>
              </a: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3</a:t>
              </a:r>
              <a:endParaRPr lang="en-US" sz="32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34" name="Line 8"/>
            <p:cNvSpPr>
              <a:spLocks noChangeShapeType="1"/>
            </p:cNvSpPr>
            <p:nvPr/>
          </p:nvSpPr>
          <p:spPr bwMode="auto">
            <a:xfrm flipH="1">
              <a:off x="952500" y="2868612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>
              <a:off x="1447800" y="2868612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6" name="Line 8"/>
            <p:cNvSpPr>
              <a:spLocks noChangeShapeType="1"/>
            </p:cNvSpPr>
            <p:nvPr/>
          </p:nvSpPr>
          <p:spPr bwMode="auto">
            <a:xfrm flipH="1">
              <a:off x="1371600" y="3657600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37" name="Line 12"/>
            <p:cNvSpPr>
              <a:spLocks noChangeShapeType="1"/>
            </p:cNvSpPr>
            <p:nvPr/>
          </p:nvSpPr>
          <p:spPr bwMode="auto">
            <a:xfrm>
              <a:off x="1866900" y="3657600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609600" y="2209800"/>
            <a:ext cx="3657600" cy="510909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32E0F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200" b="1" dirty="0" smtClean="0">
                <a:solidFill>
                  <a:srgbClr val="EDB277"/>
                </a:solidFill>
                <a:cs typeface="Arial" charset="0"/>
              </a:rPr>
              <a:t>27y</a:t>
            </a:r>
            <a:r>
              <a:rPr lang="en-US" sz="3200" b="1" baseline="50000" dirty="0" smtClean="0">
                <a:solidFill>
                  <a:srgbClr val="EDB277"/>
                </a:solidFill>
                <a:cs typeface="Arial" charset="0"/>
              </a:rPr>
              <a:t>2</a:t>
            </a:r>
            <a:endParaRPr lang="en-US" sz="3200" b="1" baseline="50000" dirty="0">
              <a:solidFill>
                <a:srgbClr val="EDB277"/>
              </a:solidFill>
              <a:cs typeface="Arial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457200" y="2693721"/>
            <a:ext cx="4419600" cy="1627188"/>
            <a:chOff x="1676400" y="2868612"/>
            <a:chExt cx="4419600" cy="1627188"/>
          </a:xfrm>
        </p:grpSpPr>
        <p:sp>
          <p:nvSpPr>
            <p:cNvPr id="40" name="Text Box 6"/>
            <p:cNvSpPr txBox="1">
              <a:spLocks noChangeArrowheads="1"/>
            </p:cNvSpPr>
            <p:nvPr/>
          </p:nvSpPr>
          <p:spPr bwMode="auto">
            <a:xfrm>
              <a:off x="2438400" y="3200400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>
                  <a:solidFill>
                    <a:srgbClr val="EDB277"/>
                  </a:solidFill>
                  <a:cs typeface="Arial" charset="0"/>
                </a:rPr>
                <a:t>3</a:t>
              </a: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  •  9  •  y  </a:t>
              </a:r>
              <a:r>
                <a:rPr lang="en-US" sz="3200" b="1" dirty="0">
                  <a:solidFill>
                    <a:srgbClr val="EDB277"/>
                  </a:solidFill>
                  <a:cs typeface="Arial" charset="0"/>
                </a:rPr>
                <a:t>• </a:t>
              </a: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 y</a:t>
              </a:r>
              <a:endParaRPr lang="en-US" sz="32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1676400" y="3984625"/>
              <a:ext cx="3657600" cy="511175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32E0F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3200" b="1" dirty="0" smtClean="0">
                  <a:solidFill>
                    <a:srgbClr val="EDB277"/>
                  </a:solidFill>
                  <a:cs typeface="Arial" charset="0"/>
                </a:rPr>
                <a:t>      3  </a:t>
              </a:r>
              <a:r>
                <a:rPr lang="en-US" sz="3200" b="1" dirty="0">
                  <a:solidFill>
                    <a:srgbClr val="EDB277"/>
                  </a:solidFill>
                  <a:cs typeface="Arial" charset="0"/>
                </a:rPr>
                <a:t>•  3</a:t>
              </a:r>
            </a:p>
          </p:txBody>
        </p:sp>
        <p:sp>
          <p:nvSpPr>
            <p:cNvPr id="42" name="Line 8"/>
            <p:cNvSpPr>
              <a:spLocks noChangeShapeType="1"/>
            </p:cNvSpPr>
            <p:nvPr/>
          </p:nvSpPr>
          <p:spPr bwMode="auto">
            <a:xfrm flipH="1">
              <a:off x="3086100" y="2868612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3" name="Line 12"/>
            <p:cNvSpPr>
              <a:spLocks noChangeShapeType="1"/>
            </p:cNvSpPr>
            <p:nvPr/>
          </p:nvSpPr>
          <p:spPr bwMode="auto">
            <a:xfrm>
              <a:off x="3581400" y="2868612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4" name="Line 8"/>
            <p:cNvSpPr>
              <a:spLocks noChangeShapeType="1"/>
            </p:cNvSpPr>
            <p:nvPr/>
          </p:nvSpPr>
          <p:spPr bwMode="auto">
            <a:xfrm flipH="1">
              <a:off x="3505200" y="3630609"/>
              <a:ext cx="228600" cy="255588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45" name="Line 12"/>
            <p:cNvSpPr>
              <a:spLocks noChangeShapeType="1"/>
            </p:cNvSpPr>
            <p:nvPr/>
          </p:nvSpPr>
          <p:spPr bwMode="auto">
            <a:xfrm>
              <a:off x="4000500" y="3630609"/>
              <a:ext cx="190500" cy="255591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32E0F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26" name="Rectangle 2"/>
          <p:cNvSpPr txBox="1">
            <a:spLocks noChangeArrowheads="1"/>
          </p:cNvSpPr>
          <p:nvPr/>
        </p:nvSpPr>
        <p:spPr bwMode="auto">
          <a:xfrm>
            <a:off x="533400" y="0"/>
            <a:ext cx="8151813" cy="101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en-US" sz="3600" b="1" u="sng" kern="0" dirty="0" smtClean="0">
                <a:solidFill>
                  <a:schemeClr val="bg1"/>
                </a:solidFill>
              </a:rPr>
              <a:t>Steps to Solve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455613" y="8382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eaLnBrk="1" hangingPunct="1">
              <a:buFontTx/>
              <a:buAutoNum type="arabicParenR"/>
            </a:pPr>
            <a:r>
              <a:rPr lang="en-US" altLang="en-US" sz="2400" b="1" kern="0" dirty="0" smtClean="0">
                <a:solidFill>
                  <a:schemeClr val="bg1"/>
                </a:solidFill>
                <a:cs typeface="Arial" charset="0"/>
              </a:rPr>
              <a:t>Find the Greatest Common Factor (GCF)</a:t>
            </a:r>
          </a:p>
          <a:p>
            <a:pPr marL="457200" indent="-457200" eaLnBrk="1" hangingPunct="1">
              <a:buFontTx/>
              <a:buAutoNum type="arabicParenR"/>
            </a:pPr>
            <a:r>
              <a:rPr lang="en-US" altLang="en-US" sz="2400" b="1" kern="0" dirty="0" smtClean="0">
                <a:solidFill>
                  <a:schemeClr val="bg1"/>
                </a:solidFill>
                <a:cs typeface="Arial" charset="0"/>
              </a:rPr>
              <a:t>Use the GCF to rewrite each term</a:t>
            </a:r>
          </a:p>
          <a:p>
            <a:pPr marL="457200" indent="-457200" eaLnBrk="1" hangingPunct="1">
              <a:buFontTx/>
              <a:buAutoNum type="arabicParenR"/>
            </a:pPr>
            <a:endParaRPr lang="en-US" altLang="en-US" sz="2400" b="1" kern="0" dirty="0" smtClean="0">
              <a:solidFill>
                <a:schemeClr val="bg1"/>
              </a:solidFill>
              <a:cs typeface="Arial" charset="0"/>
            </a:endParaRPr>
          </a:p>
          <a:p>
            <a:pPr marL="457200" indent="-457200" eaLnBrk="1" hangingPunct="1">
              <a:buFontTx/>
              <a:buNone/>
            </a:pPr>
            <a:endParaRPr lang="en-US" altLang="en-US" sz="2400" b="1" kern="0" dirty="0" smtClean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8" name="Oval 9"/>
          <p:cNvSpPr>
            <a:spLocks noChangeArrowheads="1"/>
          </p:cNvSpPr>
          <p:nvPr/>
        </p:nvSpPr>
        <p:spPr bwMode="auto">
          <a:xfrm>
            <a:off x="1524000" y="3025509"/>
            <a:ext cx="533400" cy="457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55342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Oval 9"/>
          <p:cNvSpPr>
            <a:spLocks noChangeArrowheads="1"/>
          </p:cNvSpPr>
          <p:nvPr/>
        </p:nvSpPr>
        <p:spPr bwMode="auto">
          <a:xfrm>
            <a:off x="1905000" y="3787509"/>
            <a:ext cx="533400" cy="457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55342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Oval 9"/>
          <p:cNvSpPr>
            <a:spLocks noChangeArrowheads="1"/>
          </p:cNvSpPr>
          <p:nvPr/>
        </p:nvSpPr>
        <p:spPr bwMode="auto">
          <a:xfrm>
            <a:off x="5867400" y="3863709"/>
            <a:ext cx="533400" cy="457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55342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9"/>
          <p:cNvSpPr>
            <a:spLocks noChangeArrowheads="1"/>
          </p:cNvSpPr>
          <p:nvPr/>
        </p:nvSpPr>
        <p:spPr bwMode="auto">
          <a:xfrm>
            <a:off x="6629400" y="3863709"/>
            <a:ext cx="533400" cy="457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55342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9"/>
          <p:cNvSpPr>
            <a:spLocks noChangeArrowheads="1"/>
          </p:cNvSpPr>
          <p:nvPr/>
        </p:nvSpPr>
        <p:spPr bwMode="auto">
          <a:xfrm>
            <a:off x="3200400" y="3101709"/>
            <a:ext cx="533400" cy="457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55342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Oval 9"/>
          <p:cNvSpPr>
            <a:spLocks noChangeArrowheads="1"/>
          </p:cNvSpPr>
          <p:nvPr/>
        </p:nvSpPr>
        <p:spPr bwMode="auto">
          <a:xfrm>
            <a:off x="7086600" y="3101709"/>
            <a:ext cx="533400" cy="457200"/>
          </a:xfrm>
          <a:prstGeom prst="ellips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ffectLst>
            <a:outerShdw dist="35921" dir="2700000" algn="ctr" rotWithShape="0">
              <a:srgbClr val="553425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"/>
          <p:cNvSpPr txBox="1">
            <a:spLocks noChangeArrowheads="1"/>
          </p:cNvSpPr>
          <p:nvPr/>
        </p:nvSpPr>
        <p:spPr bwMode="auto">
          <a:xfrm>
            <a:off x="2819400" y="1727859"/>
            <a:ext cx="3370997" cy="710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en-US" b="1" kern="0" dirty="0" smtClean="0">
                <a:solidFill>
                  <a:schemeClr val="bg1"/>
                </a:solidFill>
              </a:rPr>
              <a:t>27y</a:t>
            </a:r>
            <a:r>
              <a:rPr lang="en-US" b="1" kern="0" dirty="0" smtClean="0">
                <a:solidFill>
                  <a:schemeClr val="bg1"/>
                </a:solidFill>
                <a:cs typeface="Arial" panose="020B0604020202020204" pitchFamily="34" charset="0"/>
              </a:rPr>
              <a:t>² </a:t>
            </a:r>
            <a:r>
              <a:rPr lang="en-US" b="1" kern="0" dirty="0">
                <a:solidFill>
                  <a:schemeClr val="bg1"/>
                </a:solidFill>
                <a:cs typeface="Arial" panose="020B0604020202020204" pitchFamily="34" charset="0"/>
              </a:rPr>
              <a:t>+ </a:t>
            </a:r>
            <a:r>
              <a:rPr lang="en-US" b="1" kern="0" dirty="0" smtClean="0">
                <a:solidFill>
                  <a:schemeClr val="bg1"/>
                </a:solidFill>
                <a:cs typeface="Arial" panose="020B0604020202020204" pitchFamily="34" charset="0"/>
              </a:rPr>
              <a:t>18y</a:t>
            </a:r>
            <a:endParaRPr lang="en-US" b="1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86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096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6000" b="1" dirty="0"/>
              <a:t>HOMEWORK</a:t>
            </a:r>
            <a:endParaRPr lang="en-US" sz="1200" b="1" dirty="0"/>
          </a:p>
          <a:p>
            <a:pPr>
              <a:defRPr/>
            </a:pPr>
            <a:endParaRPr lang="en-US" sz="12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Topic: </a:t>
            </a:r>
            <a:r>
              <a:rPr lang="en-US" sz="2800" b="1" dirty="0" smtClean="0">
                <a:solidFill>
                  <a:srgbClr val="00B050"/>
                </a:solidFill>
              </a:rPr>
              <a:t>Factoring using Distributive Property</a:t>
            </a:r>
            <a:br>
              <a:rPr lang="en-US" sz="2800" b="1" dirty="0" smtClean="0">
                <a:solidFill>
                  <a:srgbClr val="00B050"/>
                </a:solidFill>
              </a:rPr>
            </a:b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Assignment: </a:t>
            </a:r>
            <a:r>
              <a:rPr lang="en-US" sz="2800" b="1" dirty="0" smtClean="0">
                <a:solidFill>
                  <a:srgbClr val="00B050"/>
                </a:solidFill>
              </a:rPr>
              <a:t>Lesson 4.9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on worksheet</a:t>
            </a: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(17 </a:t>
            </a:r>
            <a:r>
              <a:rPr lang="en-US" sz="2800" b="1" dirty="0"/>
              <a:t>total)</a:t>
            </a:r>
          </a:p>
        </p:txBody>
      </p:sp>
    </p:spTree>
    <p:extLst>
      <p:ext uri="{BB962C8B-B14F-4D97-AF65-F5344CB8AC3E}">
        <p14:creationId xmlns:p14="http://schemas.microsoft.com/office/powerpoint/2010/main" val="10356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endParaRPr lang="en-US" altLang="en-US" sz="4800" b="1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43000" y="1593850"/>
            <a:ext cx="72390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sz="2800" b="1" kern="0" dirty="0" smtClean="0"/>
              <a:t> </a:t>
            </a:r>
            <a:endParaRPr lang="en-US" sz="2800" b="1" kern="0" baseline="40000" dirty="0"/>
          </a:p>
          <a:p>
            <a:pPr algn="l" eaLnBrk="1" hangingPunct="1">
              <a:defRPr/>
            </a:pPr>
            <a:endParaRPr lang="en-US" sz="2800" b="1" kern="0" baseline="40000" dirty="0" smtClean="0"/>
          </a:p>
        </p:txBody>
      </p:sp>
    </p:spTree>
    <p:extLst>
      <p:ext uri="{BB962C8B-B14F-4D97-AF65-F5344CB8AC3E}">
        <p14:creationId xmlns:p14="http://schemas.microsoft.com/office/powerpoint/2010/main" val="406868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/>
          <a:lstStyle/>
          <a:p>
            <a:pPr eaLnBrk="1" hangingPunct="1"/>
            <a:r>
              <a:rPr lang="en-US" altLang="en-US" sz="3000" b="1" dirty="0" smtClean="0"/>
              <a:t>4.9 Factoring a Polynomial by </a:t>
            </a:r>
            <a:r>
              <a:rPr lang="en-US" altLang="en-US" sz="3000" b="1" dirty="0" smtClean="0">
                <a:solidFill>
                  <a:srgbClr val="00B050"/>
                </a:solidFill>
              </a:rPr>
              <a:t>Grouping (day 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4449763"/>
          </a:xfrm>
        </p:spPr>
        <p:txBody>
          <a:bodyPr/>
          <a:lstStyle/>
          <a:p>
            <a:pPr marL="742950" indent="-742950" eaLnBrk="1" hangingPunct="1">
              <a:buFontTx/>
              <a:buAutoNum type="arabicParenR"/>
            </a:pPr>
            <a:r>
              <a:rPr lang="en-US" altLang="en-US" sz="2800" b="1" dirty="0" smtClean="0">
                <a:cs typeface="Arial" charset="0"/>
              </a:rPr>
              <a:t>Must have at least </a:t>
            </a:r>
            <a:r>
              <a:rPr lang="en-US" altLang="en-US" sz="2800" b="1" u="sng" dirty="0" smtClean="0">
                <a:solidFill>
                  <a:srgbClr val="00B050"/>
                </a:solidFill>
                <a:cs typeface="Arial" charset="0"/>
              </a:rPr>
              <a:t>4 terms</a:t>
            </a:r>
          </a:p>
          <a:p>
            <a:pPr marL="742950" indent="-742950" eaLnBrk="1" hangingPunct="1">
              <a:buFontTx/>
              <a:buAutoNum type="arabicParenR"/>
            </a:pPr>
            <a:r>
              <a:rPr lang="en-US" altLang="en-US" sz="2800" b="1" dirty="0" smtClean="0">
                <a:cs typeface="Arial" charset="0"/>
              </a:rPr>
              <a:t>Terms must have common factors that can be </a:t>
            </a:r>
            <a:r>
              <a:rPr lang="en-US" altLang="en-US" sz="2800" b="1" u="sng" dirty="0" smtClean="0">
                <a:solidFill>
                  <a:srgbClr val="00B050"/>
                </a:solidFill>
                <a:cs typeface="Arial" charset="0"/>
              </a:rPr>
              <a:t>grouped together</a:t>
            </a:r>
          </a:p>
        </p:txBody>
      </p:sp>
    </p:spTree>
    <p:extLst>
      <p:ext uri="{BB962C8B-B14F-4D97-AF65-F5344CB8AC3E}">
        <p14:creationId xmlns:p14="http://schemas.microsoft.com/office/powerpoint/2010/main" val="365326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47800"/>
            <a:ext cx="8229600" cy="4598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dirty="0" smtClean="0"/>
              <a:t>= 4qr</a:t>
            </a:r>
            <a:r>
              <a:rPr lang="en-US" altLang="en-US" sz="2800" b="1" dirty="0" smtClean="0">
                <a:cs typeface="Arial" charset="0"/>
              </a:rPr>
              <a:t> +</a:t>
            </a:r>
            <a:r>
              <a:rPr lang="en-US" altLang="en-US" sz="2800" b="1" dirty="0" smtClean="0"/>
              <a:t> 8r</a:t>
            </a:r>
            <a:r>
              <a:rPr lang="en-US" altLang="en-US" sz="2800" b="1" dirty="0" smtClean="0">
                <a:cs typeface="Arial" charset="0"/>
              </a:rPr>
              <a:t> + 3q + 6</a:t>
            </a:r>
          </a:p>
          <a:p>
            <a:pPr eaLnBrk="1" hangingPunct="1">
              <a:buFontTx/>
              <a:buNone/>
            </a:pPr>
            <a:r>
              <a:rPr lang="en-US" altLang="en-US" sz="2800" b="1" dirty="0" smtClean="0">
                <a:cs typeface="Arial" charset="0"/>
              </a:rPr>
              <a:t>= (</a:t>
            </a:r>
            <a:r>
              <a:rPr lang="en-US" altLang="en-US" sz="2800" b="1" dirty="0" smtClean="0"/>
              <a:t>4qr</a:t>
            </a:r>
            <a:r>
              <a:rPr lang="en-US" altLang="en-US" sz="2800" b="1" dirty="0" smtClean="0">
                <a:cs typeface="Arial" charset="0"/>
              </a:rPr>
              <a:t> +</a:t>
            </a:r>
            <a:r>
              <a:rPr lang="en-US" altLang="en-US" sz="2800" b="1" dirty="0" smtClean="0"/>
              <a:t> 8r)</a:t>
            </a:r>
            <a:r>
              <a:rPr lang="en-US" altLang="en-US" sz="2800" b="1" dirty="0" smtClean="0">
                <a:cs typeface="Arial" charset="0"/>
              </a:rPr>
              <a:t> + (3q + 6)</a:t>
            </a:r>
          </a:p>
          <a:p>
            <a:pPr eaLnBrk="1" hangingPunct="1">
              <a:buFontTx/>
              <a:buNone/>
            </a:pPr>
            <a:r>
              <a:rPr lang="en-US" altLang="en-US" sz="2800" b="1" dirty="0" smtClean="0">
                <a:cs typeface="Arial" charset="0"/>
              </a:rPr>
              <a:t>= </a:t>
            </a:r>
            <a:r>
              <a:rPr lang="en-US" altLang="en-US" sz="2800" b="1" dirty="0" smtClean="0">
                <a:solidFill>
                  <a:srgbClr val="00B0F0"/>
                </a:solidFill>
                <a:cs typeface="Arial" charset="0"/>
              </a:rPr>
              <a:t>4r</a:t>
            </a:r>
            <a:r>
              <a:rPr lang="en-US" altLang="en-US" sz="2800" b="1" dirty="0" smtClean="0">
                <a:cs typeface="Arial" charset="0"/>
              </a:rPr>
              <a:t>(</a:t>
            </a:r>
            <a:r>
              <a:rPr lang="en-US" altLang="en-US" sz="2800" b="1" dirty="0" smtClean="0">
                <a:solidFill>
                  <a:srgbClr val="00B050"/>
                </a:solidFill>
              </a:rPr>
              <a:t>q</a:t>
            </a:r>
            <a:r>
              <a:rPr lang="en-US" altLang="en-US" sz="2800" b="1" dirty="0" smtClean="0">
                <a:solidFill>
                  <a:srgbClr val="00B050"/>
                </a:solidFill>
                <a:cs typeface="Arial" charset="0"/>
              </a:rPr>
              <a:t> +</a:t>
            </a:r>
            <a:r>
              <a:rPr lang="en-US" altLang="en-US" sz="2800" b="1" dirty="0" smtClean="0">
                <a:solidFill>
                  <a:srgbClr val="00B050"/>
                </a:solidFill>
              </a:rPr>
              <a:t> 2</a:t>
            </a:r>
            <a:r>
              <a:rPr lang="en-US" altLang="en-US" sz="2800" b="1" dirty="0" smtClean="0"/>
              <a:t>)</a:t>
            </a:r>
            <a:r>
              <a:rPr lang="en-US" altLang="en-US" sz="2800" b="1" dirty="0" smtClean="0"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00B0F0"/>
                </a:solidFill>
                <a:cs typeface="Arial" charset="0"/>
              </a:rPr>
              <a:t>+</a:t>
            </a:r>
            <a:r>
              <a:rPr lang="en-US" altLang="en-US" sz="2800" b="1" dirty="0" smtClean="0"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00B0F0"/>
                </a:solidFill>
                <a:cs typeface="Arial" charset="0"/>
              </a:rPr>
              <a:t>3</a:t>
            </a:r>
            <a:r>
              <a:rPr lang="en-US" altLang="en-US" sz="2800" b="1" dirty="0" smtClean="0">
                <a:cs typeface="Arial" charset="0"/>
              </a:rPr>
              <a:t>(</a:t>
            </a:r>
            <a:r>
              <a:rPr lang="en-US" altLang="en-US" sz="2800" b="1" dirty="0" smtClean="0">
                <a:solidFill>
                  <a:srgbClr val="00B050"/>
                </a:solidFill>
                <a:cs typeface="Arial" charset="0"/>
              </a:rPr>
              <a:t>q + 2</a:t>
            </a:r>
            <a:r>
              <a:rPr lang="en-US" altLang="en-US" sz="2800" b="1" dirty="0" smtClean="0">
                <a:cs typeface="Arial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800" b="1" dirty="0" smtClean="0">
                <a:cs typeface="Arial" charset="0"/>
              </a:rPr>
              <a:t>= (</a:t>
            </a:r>
            <a:r>
              <a:rPr lang="en-US" altLang="en-US" sz="2800" b="1" dirty="0" smtClean="0">
                <a:solidFill>
                  <a:srgbClr val="00B0F0"/>
                </a:solidFill>
                <a:cs typeface="Arial" charset="0"/>
              </a:rPr>
              <a:t>4r + 3</a:t>
            </a:r>
            <a:r>
              <a:rPr lang="en-US" altLang="en-US" sz="2800" b="1" dirty="0" smtClean="0">
                <a:cs typeface="Arial" charset="0"/>
              </a:rPr>
              <a:t>)(</a:t>
            </a:r>
            <a:r>
              <a:rPr lang="en-US" altLang="en-US" sz="2800" b="1" dirty="0" smtClean="0">
                <a:solidFill>
                  <a:srgbClr val="00B050"/>
                </a:solidFill>
              </a:rPr>
              <a:t>q</a:t>
            </a:r>
            <a:r>
              <a:rPr lang="en-US" altLang="en-US" sz="2800" b="1" dirty="0" smtClean="0">
                <a:solidFill>
                  <a:srgbClr val="00B050"/>
                </a:solidFill>
                <a:cs typeface="Arial" charset="0"/>
              </a:rPr>
              <a:t> +</a:t>
            </a:r>
            <a:r>
              <a:rPr lang="en-US" altLang="en-US" sz="2800" b="1" dirty="0" smtClean="0">
                <a:solidFill>
                  <a:srgbClr val="00B050"/>
                </a:solidFill>
              </a:rPr>
              <a:t> 2</a:t>
            </a:r>
            <a:r>
              <a:rPr lang="en-US" altLang="en-US" sz="2800" b="1" dirty="0" smtClean="0"/>
              <a:t>)</a:t>
            </a:r>
            <a:endParaRPr lang="en-US" altLang="en-US" sz="2800" b="1" dirty="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en-US" altLang="en-US" sz="2400" b="1" dirty="0" smtClean="0"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kern="0" dirty="0" smtClean="0"/>
              <a:t>4.9 Factoring a Polynomial by </a:t>
            </a:r>
            <a:r>
              <a:rPr lang="en-US" sz="3600" b="1" kern="0" dirty="0" smtClean="0">
                <a:solidFill>
                  <a:srgbClr val="00B050"/>
                </a:solidFill>
              </a:rPr>
              <a:t>Grouping</a:t>
            </a:r>
            <a:endParaRPr lang="en-US" sz="36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2154551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447800"/>
            <a:ext cx="8229600" cy="4598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dirty="0" smtClean="0"/>
              <a:t>= </a:t>
            </a:r>
            <a:r>
              <a:rPr lang="en-US" altLang="en-US" sz="2800" b="1" dirty="0" err="1" smtClean="0"/>
              <a:t>rn</a:t>
            </a:r>
            <a:r>
              <a:rPr lang="en-US" altLang="en-US" sz="2800" b="1" dirty="0" smtClean="0"/>
              <a:t> + 5n – r</a:t>
            </a:r>
            <a:r>
              <a:rPr lang="en-US" altLang="en-US" sz="2800" b="1" dirty="0" smtClean="0">
                <a:cs typeface="Arial" charset="0"/>
              </a:rPr>
              <a:t> </a:t>
            </a:r>
            <a:r>
              <a:rPr lang="en-US" altLang="en-US" sz="2800" b="1" dirty="0" smtClean="0"/>
              <a:t>– 5</a:t>
            </a:r>
            <a:endParaRPr lang="en-US" altLang="en-US" sz="2800" b="1" dirty="0" smtClean="0"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altLang="en-US" sz="2800" b="1" dirty="0" smtClean="0">
                <a:cs typeface="Arial" charset="0"/>
              </a:rPr>
              <a:t>= (</a:t>
            </a:r>
            <a:r>
              <a:rPr lang="en-US" altLang="en-US" sz="2800" b="1" dirty="0" err="1" smtClean="0"/>
              <a:t>rn</a:t>
            </a:r>
            <a:r>
              <a:rPr lang="en-US" altLang="en-US" sz="2800" b="1" dirty="0" smtClean="0">
                <a:cs typeface="Arial" charset="0"/>
              </a:rPr>
              <a:t> +</a:t>
            </a:r>
            <a:r>
              <a:rPr lang="en-US" altLang="en-US" sz="2800" b="1" dirty="0" smtClean="0"/>
              <a:t> 5n)</a:t>
            </a:r>
            <a:r>
              <a:rPr lang="en-US" altLang="en-US" sz="2800" b="1" dirty="0" smtClean="0">
                <a:cs typeface="Arial" charset="0"/>
              </a:rPr>
              <a:t> + (</a:t>
            </a:r>
            <a:r>
              <a:rPr lang="en-US" altLang="en-US" sz="2800" b="1" dirty="0" smtClean="0"/>
              <a:t>– </a:t>
            </a:r>
            <a:r>
              <a:rPr lang="en-US" altLang="en-US" sz="2800" b="1" dirty="0" smtClean="0">
                <a:cs typeface="Arial" charset="0"/>
              </a:rPr>
              <a:t>r </a:t>
            </a:r>
            <a:r>
              <a:rPr lang="en-US" altLang="en-US" sz="2800" b="1" dirty="0" smtClean="0"/>
              <a:t>–</a:t>
            </a:r>
            <a:r>
              <a:rPr lang="en-US" altLang="en-US" sz="2800" b="1" dirty="0" smtClean="0">
                <a:cs typeface="Arial" charset="0"/>
              </a:rPr>
              <a:t> 5)</a:t>
            </a:r>
          </a:p>
          <a:p>
            <a:pPr eaLnBrk="1" hangingPunct="1">
              <a:buFontTx/>
              <a:buNone/>
            </a:pPr>
            <a:r>
              <a:rPr lang="en-US" altLang="en-US" sz="2800" b="1" dirty="0" smtClean="0">
                <a:cs typeface="Arial" charset="0"/>
              </a:rPr>
              <a:t>= </a:t>
            </a:r>
            <a:r>
              <a:rPr lang="en-US" altLang="en-US" sz="2800" b="1" dirty="0" smtClean="0">
                <a:solidFill>
                  <a:srgbClr val="00B0F0"/>
                </a:solidFill>
                <a:cs typeface="Arial" charset="0"/>
              </a:rPr>
              <a:t>n</a:t>
            </a:r>
            <a:r>
              <a:rPr lang="en-US" altLang="en-US" sz="2800" b="1" dirty="0" smtClean="0">
                <a:cs typeface="Arial" charset="0"/>
              </a:rPr>
              <a:t>(</a:t>
            </a:r>
            <a:r>
              <a:rPr lang="en-US" altLang="en-US" sz="2800" b="1" dirty="0" smtClean="0">
                <a:solidFill>
                  <a:srgbClr val="00B050"/>
                </a:solidFill>
              </a:rPr>
              <a:t>r</a:t>
            </a:r>
            <a:r>
              <a:rPr lang="en-US" altLang="en-US" sz="2800" b="1" dirty="0" smtClean="0">
                <a:solidFill>
                  <a:srgbClr val="00B050"/>
                </a:solidFill>
                <a:cs typeface="Arial" charset="0"/>
              </a:rPr>
              <a:t> +</a:t>
            </a:r>
            <a:r>
              <a:rPr lang="en-US" altLang="en-US" sz="2800" b="1" dirty="0" smtClean="0">
                <a:solidFill>
                  <a:srgbClr val="00B050"/>
                </a:solidFill>
              </a:rPr>
              <a:t> 5</a:t>
            </a:r>
            <a:r>
              <a:rPr lang="en-US" altLang="en-US" sz="2800" b="1" dirty="0" smtClean="0"/>
              <a:t>)</a:t>
            </a:r>
            <a:r>
              <a:rPr lang="en-US" altLang="en-US" sz="2800" b="1" dirty="0" smtClean="0"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00B0F0"/>
                </a:solidFill>
              </a:rPr>
              <a:t>–</a:t>
            </a:r>
            <a:r>
              <a:rPr lang="en-US" altLang="en-US" sz="2800" b="1" dirty="0" smtClean="0"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00B0F0"/>
                </a:solidFill>
                <a:cs typeface="Arial" charset="0"/>
              </a:rPr>
              <a:t>1</a:t>
            </a:r>
            <a:r>
              <a:rPr lang="en-US" altLang="en-US" sz="2800" b="1" dirty="0" smtClean="0">
                <a:cs typeface="Arial" charset="0"/>
              </a:rPr>
              <a:t>(</a:t>
            </a:r>
            <a:r>
              <a:rPr lang="en-US" altLang="en-US" sz="2800" b="1" dirty="0" smtClean="0">
                <a:solidFill>
                  <a:srgbClr val="00B050"/>
                </a:solidFill>
                <a:cs typeface="Arial" charset="0"/>
              </a:rPr>
              <a:t>r + 5</a:t>
            </a:r>
            <a:r>
              <a:rPr lang="en-US" altLang="en-US" sz="2800" b="1" dirty="0" smtClean="0">
                <a:cs typeface="Arial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2800" b="1" dirty="0" smtClean="0">
                <a:cs typeface="Arial" charset="0"/>
              </a:rPr>
              <a:t>= (</a:t>
            </a:r>
            <a:r>
              <a:rPr lang="en-US" altLang="en-US" sz="2800" b="1" dirty="0" smtClean="0">
                <a:solidFill>
                  <a:srgbClr val="00B0F0"/>
                </a:solidFill>
                <a:cs typeface="Arial" charset="0"/>
              </a:rPr>
              <a:t>n</a:t>
            </a:r>
            <a:r>
              <a:rPr lang="en-US" altLang="en-US" sz="2800" b="1" dirty="0" smtClean="0">
                <a:cs typeface="Arial" charset="0"/>
              </a:rPr>
              <a:t> </a:t>
            </a:r>
            <a:r>
              <a:rPr lang="en-US" altLang="en-US" sz="2800" b="1" dirty="0" smtClean="0">
                <a:solidFill>
                  <a:srgbClr val="00B0F0"/>
                </a:solidFill>
              </a:rPr>
              <a:t>– </a:t>
            </a:r>
            <a:r>
              <a:rPr lang="en-US" altLang="en-US" sz="2800" b="1" dirty="0" smtClean="0">
                <a:solidFill>
                  <a:srgbClr val="00B0F0"/>
                </a:solidFill>
                <a:cs typeface="Arial" charset="0"/>
              </a:rPr>
              <a:t>1</a:t>
            </a:r>
            <a:r>
              <a:rPr lang="en-US" altLang="en-US" sz="2800" b="1" dirty="0" smtClean="0">
                <a:cs typeface="Arial" charset="0"/>
              </a:rPr>
              <a:t>)(</a:t>
            </a:r>
            <a:r>
              <a:rPr lang="en-US" altLang="en-US" sz="2800" b="1" dirty="0" smtClean="0">
                <a:solidFill>
                  <a:srgbClr val="00B050"/>
                </a:solidFill>
                <a:cs typeface="Arial" charset="0"/>
              </a:rPr>
              <a:t>r +</a:t>
            </a:r>
            <a:r>
              <a:rPr lang="en-US" altLang="en-US" sz="2800" b="1" dirty="0" smtClean="0">
                <a:solidFill>
                  <a:srgbClr val="00B050"/>
                </a:solidFill>
              </a:rPr>
              <a:t> 5</a:t>
            </a:r>
            <a:r>
              <a:rPr lang="en-US" altLang="en-US" sz="2800" b="1" dirty="0" smtClean="0"/>
              <a:t>)</a:t>
            </a:r>
            <a:endParaRPr lang="en-US" altLang="en-US" sz="2800" b="1" dirty="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en-US" altLang="en-US" sz="2400" b="1" dirty="0" smtClean="0"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b="1" kern="0" dirty="0" smtClean="0"/>
              <a:t>4.9 Factoring a Polynomial by </a:t>
            </a:r>
            <a:r>
              <a:rPr lang="en-US" sz="3600" b="1" kern="0" dirty="0" smtClean="0">
                <a:solidFill>
                  <a:srgbClr val="00B050"/>
                </a:solidFill>
              </a:rPr>
              <a:t>Grouping</a:t>
            </a:r>
            <a:endParaRPr lang="en-US" sz="36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193474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096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6000" b="1" dirty="0"/>
              <a:t>HOMEWORK</a:t>
            </a:r>
            <a:endParaRPr lang="en-US" sz="1200" b="1" dirty="0"/>
          </a:p>
          <a:p>
            <a:pPr>
              <a:defRPr/>
            </a:pPr>
            <a:endParaRPr lang="en-US" sz="12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Topic: </a:t>
            </a:r>
            <a:r>
              <a:rPr lang="en-US" sz="2800" b="1" dirty="0" smtClean="0">
                <a:solidFill>
                  <a:srgbClr val="00B050"/>
                </a:solidFill>
              </a:rPr>
              <a:t>Factoring using Distributive Property</a:t>
            </a:r>
            <a:br>
              <a:rPr lang="en-US" sz="2800" b="1" dirty="0" smtClean="0">
                <a:solidFill>
                  <a:srgbClr val="00B050"/>
                </a:solidFill>
              </a:rPr>
            </a:b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Assignment: </a:t>
            </a:r>
            <a:r>
              <a:rPr lang="en-US" sz="2800" b="1" dirty="0" smtClean="0">
                <a:solidFill>
                  <a:srgbClr val="00B050"/>
                </a:solidFill>
              </a:rPr>
              <a:t>Lesson 4.9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on worksheet</a:t>
            </a: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(22 </a:t>
            </a:r>
            <a:r>
              <a:rPr lang="en-US" sz="2800" b="1" dirty="0"/>
              <a:t>total)</a:t>
            </a:r>
          </a:p>
        </p:txBody>
      </p:sp>
    </p:spTree>
    <p:extLst>
      <p:ext uri="{BB962C8B-B14F-4D97-AF65-F5344CB8AC3E}">
        <p14:creationId xmlns:p14="http://schemas.microsoft.com/office/powerpoint/2010/main" val="34033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/>
          <a:lstStyle/>
          <a:p>
            <a:pPr eaLnBrk="1" hangingPunct="1"/>
            <a:endParaRPr lang="en-US" altLang="en-US" sz="4800" b="1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143000" y="1593850"/>
            <a:ext cx="7239000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 eaLnBrk="1" hangingPunct="1">
              <a:defRPr/>
            </a:pPr>
            <a:r>
              <a:rPr lang="en-US" sz="2800" b="1" kern="0" dirty="0" smtClean="0"/>
              <a:t> </a:t>
            </a:r>
            <a:endParaRPr lang="en-US" sz="2800" b="1" kern="0" baseline="40000" dirty="0"/>
          </a:p>
          <a:p>
            <a:pPr algn="l" eaLnBrk="1" hangingPunct="1">
              <a:defRPr/>
            </a:pPr>
            <a:endParaRPr lang="en-US" sz="2800" b="1" kern="0" baseline="40000" dirty="0" smtClean="0"/>
          </a:p>
        </p:txBody>
      </p:sp>
    </p:spTree>
    <p:extLst>
      <p:ext uri="{BB962C8B-B14F-4D97-AF65-F5344CB8AC3E}">
        <p14:creationId xmlns:p14="http://schemas.microsoft.com/office/powerpoint/2010/main" val="231565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38200" y="1219200"/>
            <a:ext cx="7620000" cy="510909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200" b="1" dirty="0">
                <a:solidFill>
                  <a:srgbClr val="F5D6B7"/>
                </a:solidFill>
                <a:cs typeface="Arial" charset="0"/>
              </a:rPr>
              <a:t>Is </a:t>
            </a:r>
            <a:r>
              <a:rPr lang="en-US" sz="3200" b="1" dirty="0" smtClean="0">
                <a:solidFill>
                  <a:srgbClr val="F5D6B7"/>
                </a:solidFill>
                <a:cs typeface="Arial" charset="0"/>
              </a:rPr>
              <a:t>3 </a:t>
            </a:r>
            <a:r>
              <a:rPr lang="en-US" sz="3200" b="1" dirty="0">
                <a:solidFill>
                  <a:srgbClr val="F5D6B7"/>
                </a:solidFill>
                <a:cs typeface="Arial" charset="0"/>
              </a:rPr>
              <a:t>a factor of </a:t>
            </a:r>
            <a:r>
              <a:rPr lang="en-US" sz="3200" b="1" dirty="0" smtClean="0">
                <a:solidFill>
                  <a:srgbClr val="F5D6B7"/>
                </a:solidFill>
                <a:cs typeface="Arial" charset="0"/>
              </a:rPr>
              <a:t>117? Show answer  </a:t>
            </a:r>
            <a:endParaRPr lang="en-US" sz="3200" b="1" dirty="0">
              <a:solidFill>
                <a:srgbClr val="F5D6B7"/>
              </a:solidFill>
              <a:cs typeface="Arial" charset="0"/>
            </a:endParaRPr>
          </a:p>
        </p:txBody>
      </p:sp>
      <p:grpSp>
        <p:nvGrpSpPr>
          <p:cNvPr id="40976" name="Group 16"/>
          <p:cNvGrpSpPr>
            <a:grpSpLocks/>
          </p:cNvGrpSpPr>
          <p:nvPr/>
        </p:nvGrpSpPr>
        <p:grpSpPr bwMode="auto">
          <a:xfrm>
            <a:off x="5715000" y="1905000"/>
            <a:ext cx="1828800" cy="3395663"/>
            <a:chOff x="976" y="1516"/>
            <a:chExt cx="1152" cy="2139"/>
          </a:xfrm>
        </p:grpSpPr>
        <p:sp>
          <p:nvSpPr>
            <p:cNvPr id="18438" name="Rectangle 5"/>
            <p:cNvSpPr>
              <a:spLocks noChangeArrowheads="1"/>
            </p:cNvSpPr>
            <p:nvPr/>
          </p:nvSpPr>
          <p:spPr bwMode="auto">
            <a:xfrm>
              <a:off x="1920" y="3136"/>
              <a:ext cx="205" cy="384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rgbClr val="452D19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>
                  <a:solidFill>
                    <a:srgbClr val="EDB277"/>
                  </a:solidFill>
                  <a:cs typeface="Arial" charset="0"/>
                </a:rPr>
                <a:t> </a:t>
              </a:r>
            </a:p>
          </p:txBody>
        </p:sp>
        <p:sp>
          <p:nvSpPr>
            <p:cNvPr id="18439" name="Text Box 6"/>
            <p:cNvSpPr txBox="1">
              <a:spLocks noChangeArrowheads="1"/>
            </p:cNvSpPr>
            <p:nvPr/>
          </p:nvSpPr>
          <p:spPr bwMode="auto">
            <a:xfrm>
              <a:off x="976" y="1900"/>
              <a:ext cx="1152" cy="388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52D19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 dirty="0">
                  <a:solidFill>
                    <a:srgbClr val="EDB277"/>
                  </a:solidFill>
                  <a:cs typeface="Arial" charset="0"/>
                </a:rPr>
                <a:t>3</a:t>
              </a: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  117</a:t>
              </a:r>
              <a:endParaRPr lang="en-US" sz="40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18440" name="Line 7"/>
            <p:cNvSpPr>
              <a:spLocks noChangeShapeType="1"/>
            </p:cNvSpPr>
            <p:nvPr/>
          </p:nvSpPr>
          <p:spPr bwMode="auto">
            <a:xfrm>
              <a:off x="1280" y="1883"/>
              <a:ext cx="679" cy="0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52D19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1" name="Freeform 8"/>
            <p:cNvSpPr>
              <a:spLocks/>
            </p:cNvSpPr>
            <p:nvPr/>
          </p:nvSpPr>
          <p:spPr bwMode="auto">
            <a:xfrm>
              <a:off x="1283" y="1886"/>
              <a:ext cx="48" cy="336"/>
            </a:xfrm>
            <a:custGeom>
              <a:avLst/>
              <a:gdLst>
                <a:gd name="T0" fmla="*/ 0 w 48"/>
                <a:gd name="T1" fmla="*/ 0 h 336"/>
                <a:gd name="T2" fmla="*/ 48 w 48"/>
                <a:gd name="T3" fmla="*/ 144 h 336"/>
                <a:gd name="T4" fmla="*/ 0 w 48"/>
                <a:gd name="T5" fmla="*/ 336 h 33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336">
                  <a:moveTo>
                    <a:pt x="0" y="0"/>
                  </a:moveTo>
                  <a:cubicBezTo>
                    <a:pt x="24" y="44"/>
                    <a:pt x="48" y="88"/>
                    <a:pt x="48" y="144"/>
                  </a:cubicBezTo>
                  <a:cubicBezTo>
                    <a:pt x="48" y="200"/>
                    <a:pt x="24" y="268"/>
                    <a:pt x="0" y="336"/>
                  </a:cubicBezTo>
                </a:path>
              </a:pathLst>
            </a:custGeom>
            <a:noFill/>
            <a:ln w="38100" cap="flat" cmpd="sng">
              <a:solidFill>
                <a:srgbClr val="EDB277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35921" dir="2700000" algn="ctr" rotWithShape="0">
                <a:srgbClr val="452D19"/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2" name="Text Box 9"/>
            <p:cNvSpPr txBox="1">
              <a:spLocks noChangeArrowheads="1"/>
            </p:cNvSpPr>
            <p:nvPr/>
          </p:nvSpPr>
          <p:spPr bwMode="auto">
            <a:xfrm>
              <a:off x="1510" y="1516"/>
              <a:ext cx="576" cy="384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52D19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 dirty="0" smtClean="0">
                  <a:solidFill>
                    <a:srgbClr val="FFFF00"/>
                  </a:solidFill>
                  <a:cs typeface="Arial" charset="0"/>
                </a:rPr>
                <a:t>39</a:t>
              </a:r>
              <a:endParaRPr lang="en-US" sz="4000" b="1" dirty="0">
                <a:solidFill>
                  <a:srgbClr val="FFFF00"/>
                </a:solidFill>
                <a:cs typeface="Arial" charset="0"/>
              </a:endParaRPr>
            </a:p>
          </p:txBody>
        </p:sp>
        <p:sp>
          <p:nvSpPr>
            <p:cNvPr id="18443" name="Text Box 10"/>
            <p:cNvSpPr txBox="1">
              <a:spLocks noChangeArrowheads="1"/>
            </p:cNvSpPr>
            <p:nvPr/>
          </p:nvSpPr>
          <p:spPr bwMode="auto">
            <a:xfrm>
              <a:off x="1502" y="2208"/>
              <a:ext cx="288" cy="384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52D19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9</a:t>
              </a:r>
              <a:endParaRPr lang="en-US" sz="40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18444" name="Line 11"/>
            <p:cNvSpPr>
              <a:spLocks noChangeShapeType="1"/>
            </p:cNvSpPr>
            <p:nvPr/>
          </p:nvSpPr>
          <p:spPr bwMode="auto">
            <a:xfrm>
              <a:off x="1550" y="2558"/>
              <a:ext cx="336" cy="0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52D19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Text Box 12"/>
            <p:cNvSpPr txBox="1">
              <a:spLocks noChangeArrowheads="1"/>
            </p:cNvSpPr>
            <p:nvPr/>
          </p:nvSpPr>
          <p:spPr bwMode="auto">
            <a:xfrm>
              <a:off x="1502" y="2571"/>
              <a:ext cx="576" cy="384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52D19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27</a:t>
              </a:r>
              <a:endParaRPr lang="en-US" sz="40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18446" name="Text Box 13"/>
            <p:cNvSpPr txBox="1">
              <a:spLocks noChangeArrowheads="1"/>
            </p:cNvSpPr>
            <p:nvPr/>
          </p:nvSpPr>
          <p:spPr bwMode="auto">
            <a:xfrm>
              <a:off x="1495" y="2873"/>
              <a:ext cx="576" cy="384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52D19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 dirty="0" smtClean="0">
                  <a:solidFill>
                    <a:srgbClr val="EDB277"/>
                  </a:solidFill>
                  <a:cs typeface="Arial" charset="0"/>
                </a:rPr>
                <a:t>27</a:t>
              </a:r>
              <a:endParaRPr lang="en-US" sz="4000" b="1" dirty="0">
                <a:solidFill>
                  <a:srgbClr val="EDB277"/>
                </a:solidFill>
                <a:cs typeface="Arial" charset="0"/>
              </a:endParaRPr>
            </a:p>
          </p:txBody>
        </p:sp>
        <p:sp>
          <p:nvSpPr>
            <p:cNvPr id="18447" name="Line 14"/>
            <p:cNvSpPr>
              <a:spLocks noChangeShapeType="1"/>
            </p:cNvSpPr>
            <p:nvPr/>
          </p:nvSpPr>
          <p:spPr bwMode="auto">
            <a:xfrm>
              <a:off x="1577" y="3230"/>
              <a:ext cx="336" cy="0"/>
            </a:xfrm>
            <a:prstGeom prst="line">
              <a:avLst/>
            </a:prstGeom>
            <a:noFill/>
            <a:ln w="38100">
              <a:solidFill>
                <a:srgbClr val="EDB277"/>
              </a:solidFill>
              <a:round/>
              <a:headEnd/>
              <a:tailEnd/>
            </a:ln>
            <a:effectLst>
              <a:outerShdw dist="35921" dir="2700000" algn="ctr" rotWithShape="0">
                <a:srgbClr val="452D19"/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Text Box 15"/>
            <p:cNvSpPr txBox="1">
              <a:spLocks noChangeArrowheads="1"/>
            </p:cNvSpPr>
            <p:nvPr/>
          </p:nvSpPr>
          <p:spPr bwMode="auto">
            <a:xfrm>
              <a:off x="1680" y="3271"/>
              <a:ext cx="288" cy="384"/>
            </a:xfrm>
            <a:prstGeom prst="rect">
              <a:avLst/>
            </a:prstGeom>
            <a:noFill/>
            <a:ln>
              <a:noFill/>
            </a:ln>
            <a:effectLst>
              <a:outerShdw dist="28398" dir="1593903" algn="ctr" rotWithShape="0">
                <a:srgbClr val="452D19">
                  <a:alpha val="5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lnSpc>
                  <a:spcPct val="85000"/>
                </a:lnSpc>
                <a:spcBef>
                  <a:spcPct val="45000"/>
                </a:spcBef>
              </a:pPr>
              <a:r>
                <a:rPr lang="en-US" sz="4000" b="1">
                  <a:solidFill>
                    <a:srgbClr val="EDB277"/>
                  </a:solidFill>
                  <a:cs typeface="Arial" charset="0"/>
                </a:rPr>
                <a:t>0</a:t>
              </a:r>
            </a:p>
          </p:txBody>
        </p:sp>
      </p:grp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2</a:t>
            </a:r>
            <a:endParaRPr lang="en-US" sz="5000" b="1" dirty="0">
              <a:solidFill>
                <a:srgbClr val="EEDB9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3678" y="1905000"/>
            <a:ext cx="4114799" cy="3003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200" b="1" dirty="0">
                <a:solidFill>
                  <a:srgbClr val="FFFF00"/>
                </a:solidFill>
                <a:cs typeface="Arial" charset="0"/>
              </a:rPr>
              <a:t>Yes</a:t>
            </a:r>
            <a:r>
              <a:rPr lang="en-US" sz="3200" b="1" dirty="0">
                <a:solidFill>
                  <a:srgbClr val="9AEED0"/>
                </a:solidFill>
                <a:cs typeface="Arial" charset="0"/>
              </a:rPr>
              <a:t>, 3 is a factor of 117 because:</a:t>
            </a:r>
          </a:p>
          <a:p>
            <a:pPr marL="457200" indent="-457200" eaLnBrk="1" hangingPunct="1">
              <a:lnSpc>
                <a:spcPct val="85000"/>
              </a:lnSpc>
              <a:spcBef>
                <a:spcPct val="45000"/>
              </a:spcBef>
              <a:buFont typeface="Wingdings" panose="05000000000000000000" pitchFamily="2" charset="2"/>
              <a:buChar char="ü"/>
            </a:pPr>
            <a:r>
              <a:rPr lang="en-US" altLang="en-US" sz="3200" b="1" dirty="0" smtClean="0">
                <a:solidFill>
                  <a:srgbClr val="9AEED0"/>
                </a:solidFill>
                <a:cs typeface="Arial" charset="0"/>
              </a:rPr>
              <a:t>the </a:t>
            </a:r>
            <a:r>
              <a:rPr lang="en-US" altLang="en-US" sz="3200" b="1" dirty="0">
                <a:solidFill>
                  <a:srgbClr val="9AEED0"/>
                </a:solidFill>
                <a:cs typeface="Arial" charset="0"/>
              </a:rPr>
              <a:t>sum of the integer’s digits is divisible by 3</a:t>
            </a:r>
            <a:r>
              <a:rPr lang="en-US" sz="3200" b="1" dirty="0">
                <a:solidFill>
                  <a:srgbClr val="9AEED0"/>
                </a:solidFill>
                <a:cs typeface="Arial" charset="0"/>
              </a:rPr>
              <a:t> </a:t>
            </a:r>
            <a:r>
              <a:rPr lang="en-US" sz="3200" b="1" dirty="0">
                <a:cs typeface="Arial" charset="0"/>
              </a:rPr>
              <a:t/>
            </a:r>
            <a:br>
              <a:rPr lang="en-US" sz="3200" b="1" dirty="0">
                <a:cs typeface="Arial" charset="0"/>
              </a:rPr>
            </a:br>
            <a:endParaRPr lang="en-US" sz="800" b="1" dirty="0">
              <a:cs typeface="Arial" charset="0"/>
            </a:endParaRPr>
          </a:p>
          <a:p>
            <a:endParaRPr lang="en-US" sz="3200" dirty="0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2783117" y="2358595"/>
            <a:ext cx="722669" cy="159612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52D1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45000"/>
              </a:spcBef>
            </a:pPr>
            <a:r>
              <a:rPr lang="en-US" sz="4000" b="1">
                <a:solidFill>
                  <a:srgbClr val="EDB277"/>
                </a:solidFill>
                <a:cs typeface="Arial" charset="0"/>
              </a:rPr>
              <a:t> </a:t>
            </a: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762000" y="4489847"/>
            <a:ext cx="5334000" cy="61555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EDB277"/>
                </a:solidFill>
                <a:cs typeface="Arial" charset="0"/>
              </a:rPr>
              <a:t>1+1+7 = 9/3 = (yes 3)</a:t>
            </a:r>
            <a:endParaRPr lang="en-US" sz="4000" b="1" dirty="0">
              <a:solidFill>
                <a:srgbClr val="EDB27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27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38200" y="1219200"/>
            <a:ext cx="7543800" cy="563231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3600" b="1" dirty="0">
                <a:solidFill>
                  <a:srgbClr val="F5D6B7"/>
                </a:solidFill>
                <a:cs typeface="Arial" charset="0"/>
              </a:rPr>
              <a:t>List </a:t>
            </a:r>
            <a:r>
              <a:rPr lang="en-US" sz="3600" b="1" dirty="0" smtClean="0">
                <a:solidFill>
                  <a:srgbClr val="F5D6B7"/>
                </a:solidFill>
                <a:cs typeface="Arial" charset="0"/>
              </a:rPr>
              <a:t>in order all </a:t>
            </a:r>
            <a:r>
              <a:rPr lang="en-US" sz="3600" b="1" dirty="0">
                <a:solidFill>
                  <a:srgbClr val="F5D6B7"/>
                </a:solidFill>
                <a:cs typeface="Arial" charset="0"/>
              </a:rPr>
              <a:t>the factors of </a:t>
            </a:r>
            <a:r>
              <a:rPr lang="en-US" sz="3600" b="1" dirty="0" smtClean="0">
                <a:solidFill>
                  <a:srgbClr val="F5D6B7"/>
                </a:solidFill>
                <a:cs typeface="Arial" charset="0"/>
              </a:rPr>
              <a:t>12.</a:t>
            </a:r>
            <a:endParaRPr lang="en-US" sz="3600" b="1" dirty="0">
              <a:solidFill>
                <a:srgbClr val="F5D6B7"/>
              </a:solidFill>
              <a:cs typeface="Arial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048000" y="4978400"/>
            <a:ext cx="325438" cy="6096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52D1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  <a:spcBef>
                <a:spcPct val="45000"/>
              </a:spcBef>
            </a:pPr>
            <a:r>
              <a:rPr lang="en-US" sz="4000" b="1">
                <a:solidFill>
                  <a:srgbClr val="EDB277"/>
                </a:solidFill>
                <a:cs typeface="Arial" charset="0"/>
              </a:rPr>
              <a:t> 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58044" y="304800"/>
            <a:ext cx="7427913" cy="7397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45000"/>
              </a:spcBef>
            </a:pPr>
            <a:r>
              <a:rPr lang="en-US" sz="5000" b="1" dirty="0" smtClean="0">
                <a:solidFill>
                  <a:srgbClr val="EEDB96"/>
                </a:solidFill>
              </a:rPr>
              <a:t>Example 3</a:t>
            </a:r>
            <a:endParaRPr lang="en-US" sz="5000" b="1" dirty="0">
              <a:solidFill>
                <a:srgbClr val="EEDB96"/>
              </a:solidFill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2209800" y="1899047"/>
            <a:ext cx="4359442" cy="615553"/>
          </a:xfrm>
          <a:prstGeom prst="rect">
            <a:avLst/>
          </a:prstGeom>
          <a:noFill/>
          <a:ln>
            <a:noFill/>
          </a:ln>
          <a:effectLst>
            <a:outerShdw dist="28398" dir="1593903" algn="ctr" rotWithShape="0">
              <a:srgbClr val="452D19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5000"/>
              </a:lnSpc>
              <a:spcBef>
                <a:spcPct val="45000"/>
              </a:spcBef>
            </a:pP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1</a:t>
            </a: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, </a:t>
            </a:r>
            <a:r>
              <a:rPr lang="en-US" sz="4000" b="1" dirty="0">
                <a:solidFill>
                  <a:srgbClr val="FFC000"/>
                </a:solidFill>
                <a:cs typeface="Arial" charset="0"/>
              </a:rPr>
              <a:t>2,</a:t>
            </a:r>
            <a:r>
              <a:rPr lang="en-US" sz="4000" b="1" dirty="0">
                <a:solidFill>
                  <a:srgbClr val="9AEED0"/>
                </a:solidFill>
                <a:cs typeface="Arial" charset="0"/>
              </a:rPr>
              <a:t> </a:t>
            </a:r>
            <a:r>
              <a:rPr lang="en-US" sz="4000" b="1" dirty="0">
                <a:solidFill>
                  <a:schemeClr val="accent3">
                    <a:lumMod val="95000"/>
                  </a:schemeClr>
                </a:solidFill>
                <a:cs typeface="Arial" charset="0"/>
              </a:rPr>
              <a:t>3, </a:t>
            </a:r>
            <a:r>
              <a:rPr lang="en-US" sz="4000" b="1" dirty="0" smtClean="0">
                <a:solidFill>
                  <a:schemeClr val="accent3">
                    <a:lumMod val="95000"/>
                  </a:schemeClr>
                </a:solidFill>
                <a:cs typeface="Arial" charset="0"/>
              </a:rPr>
              <a:t>4, </a:t>
            </a:r>
            <a:r>
              <a:rPr lang="en-US" sz="4000" b="1" dirty="0" smtClean="0">
                <a:solidFill>
                  <a:srgbClr val="FFC000"/>
                </a:solidFill>
                <a:cs typeface="Arial" charset="0"/>
              </a:rPr>
              <a:t>6, </a:t>
            </a:r>
            <a:r>
              <a:rPr lang="en-US" sz="4000" b="1" dirty="0" smtClean="0">
                <a:solidFill>
                  <a:srgbClr val="9AEED0"/>
                </a:solidFill>
                <a:cs typeface="Arial" charset="0"/>
              </a:rPr>
              <a:t>12</a:t>
            </a:r>
            <a:endParaRPr lang="en-US" sz="4000" b="1" dirty="0">
              <a:solidFill>
                <a:srgbClr val="9AEED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26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143000"/>
            <a:ext cx="8153400" cy="5035550"/>
          </a:xfrm>
        </p:spPr>
        <p:txBody>
          <a:bodyPr/>
          <a:lstStyle/>
          <a:p>
            <a:pPr algn="l" eaLnBrk="1" hangingPunct="1"/>
            <a:r>
              <a:rPr lang="en-US" altLang="en-US" sz="2800" b="1" dirty="0" smtClean="0">
                <a:solidFill>
                  <a:srgbClr val="00B050"/>
                </a:solidFill>
              </a:rPr>
              <a:t>Prime Number </a:t>
            </a:r>
            <a:r>
              <a:rPr lang="en-US" altLang="en-US" sz="2800" b="1" dirty="0" smtClean="0"/>
              <a:t>= is a natural number only divisible </a:t>
            </a:r>
            <a:r>
              <a:rPr lang="en-US" altLang="en-US" sz="2800" b="1" u="sng" dirty="0" smtClean="0"/>
              <a:t>by 1 and itself</a:t>
            </a:r>
            <a:r>
              <a:rPr lang="en-US" altLang="en-US" sz="2800" b="1" dirty="0" smtClean="0"/>
              <a:t> (examples: 2, 3, 5, 7)</a:t>
            </a:r>
          </a:p>
          <a:p>
            <a:pPr algn="l" eaLnBrk="1" hangingPunct="1"/>
            <a:endParaRPr lang="en-US" altLang="en-US" sz="1000" b="1" dirty="0" smtClean="0"/>
          </a:p>
          <a:p>
            <a:pPr algn="l" eaLnBrk="1" hangingPunct="1"/>
            <a:r>
              <a:rPr lang="en-US" altLang="en-US" sz="2800" b="1" dirty="0" smtClean="0">
                <a:solidFill>
                  <a:srgbClr val="00B050"/>
                </a:solidFill>
              </a:rPr>
              <a:t>Composite Number </a:t>
            </a:r>
            <a:r>
              <a:rPr lang="en-US" altLang="en-US" sz="2800" b="1" dirty="0" smtClean="0"/>
              <a:t>= is any natural number divisible by</a:t>
            </a:r>
            <a:r>
              <a:rPr lang="en-US" altLang="en-US" sz="2800" b="1" dirty="0" smtClean="0">
                <a:solidFill>
                  <a:srgbClr val="00B050"/>
                </a:solidFill>
              </a:rPr>
              <a:t> </a:t>
            </a:r>
            <a:r>
              <a:rPr lang="en-US" altLang="en-US" sz="2800" b="1" dirty="0" smtClean="0"/>
              <a:t>factors </a:t>
            </a:r>
            <a:r>
              <a:rPr lang="en-US" altLang="en-US" sz="2800" b="1" u="sng" dirty="0" smtClean="0"/>
              <a:t>other than 1 and itself</a:t>
            </a:r>
            <a:r>
              <a:rPr lang="en-US" altLang="en-US" sz="2800" b="1" dirty="0" smtClean="0"/>
              <a:t> (examples: 4, 6, 8, 9, 10)</a:t>
            </a:r>
          </a:p>
          <a:p>
            <a:pPr algn="l" eaLnBrk="1" hangingPunct="1"/>
            <a:endParaRPr lang="en-US" altLang="en-US" sz="1000" b="1" dirty="0"/>
          </a:p>
          <a:p>
            <a:pPr algn="l" eaLnBrk="1" hangingPunct="1"/>
            <a:r>
              <a:rPr lang="en-US" altLang="en-US" sz="2800" b="1" dirty="0" smtClean="0">
                <a:solidFill>
                  <a:srgbClr val="00B050"/>
                </a:solidFill>
              </a:rPr>
              <a:t>Neither </a:t>
            </a:r>
            <a:r>
              <a:rPr lang="en-US" altLang="en-US" sz="2800" b="1" dirty="0" smtClean="0"/>
              <a:t>= 0, 1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9200"/>
          </a:xfrm>
        </p:spPr>
        <p:txBody>
          <a:bodyPr/>
          <a:lstStyle/>
          <a:p>
            <a:pPr eaLnBrk="1" hangingPunct="1"/>
            <a:r>
              <a:rPr lang="en-US" altLang="en-US" sz="3600" b="1" dirty="0" smtClean="0"/>
              <a:t>4.1 </a:t>
            </a:r>
            <a:r>
              <a:rPr lang="en-US" altLang="en-US" sz="3600" b="1" dirty="0" smtClean="0">
                <a:solidFill>
                  <a:srgbClr val="00B050"/>
                </a:solidFill>
              </a:rPr>
              <a:t>Prime &amp; Composite Numbers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096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6000" b="1" dirty="0"/>
              <a:t>HOMEWORK</a:t>
            </a:r>
            <a:endParaRPr lang="en-US" sz="1200" b="1" dirty="0"/>
          </a:p>
          <a:p>
            <a:pPr>
              <a:defRPr/>
            </a:pPr>
            <a:endParaRPr lang="en-US" sz="12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Topic: </a:t>
            </a:r>
            <a:r>
              <a:rPr lang="en-US" sz="2800" b="1" dirty="0" smtClean="0">
                <a:solidFill>
                  <a:srgbClr val="00B050"/>
                </a:solidFill>
              </a:rPr>
              <a:t>Prime and Composite Numbers</a:t>
            </a:r>
            <a:endParaRPr lang="en-US" sz="2800" b="1" dirty="0" smtClean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examples on </a:t>
            </a:r>
            <a:r>
              <a:rPr lang="en-US" sz="2800" b="1" dirty="0"/>
              <a:t>pages </a:t>
            </a:r>
            <a:r>
              <a:rPr lang="en-US" sz="2800" b="1" dirty="0" smtClean="0"/>
              <a:t>136-138</a:t>
            </a:r>
          </a:p>
          <a:p>
            <a:pPr marL="0" indent="0" algn="ctr">
              <a:buFontTx/>
              <a:buNone/>
              <a:defRPr/>
            </a:pP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Assignment: </a:t>
            </a:r>
            <a:r>
              <a:rPr lang="en-US" sz="2800" b="1" dirty="0" smtClean="0">
                <a:solidFill>
                  <a:srgbClr val="00B050"/>
                </a:solidFill>
              </a:rPr>
              <a:t>Lesson 4.1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in book on </a:t>
            </a:r>
            <a:r>
              <a:rPr lang="en-US" sz="2800" b="1" dirty="0" smtClean="0"/>
              <a:t>pages 139-140</a:t>
            </a: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1-39 </a:t>
            </a:r>
            <a:r>
              <a:rPr lang="en-US" sz="2800" b="1" dirty="0" smtClean="0">
                <a:solidFill>
                  <a:srgbClr val="FFC000"/>
                </a:solidFill>
              </a:rPr>
              <a:t>odd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(20 </a:t>
            </a:r>
            <a:r>
              <a:rPr lang="en-US" sz="2800" b="1" dirty="0"/>
              <a:t>total)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28600"/>
            <a:ext cx="8534400" cy="6096000"/>
          </a:xfrm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sz="6000" b="1" dirty="0"/>
              <a:t>HOMEWORK</a:t>
            </a:r>
            <a:endParaRPr lang="en-US" sz="1200" b="1" dirty="0"/>
          </a:p>
          <a:p>
            <a:pPr>
              <a:defRPr/>
            </a:pPr>
            <a:endParaRPr lang="en-US" sz="12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Topic: </a:t>
            </a:r>
            <a:r>
              <a:rPr lang="en-US" sz="2800" b="1" dirty="0" smtClean="0">
                <a:solidFill>
                  <a:srgbClr val="00B050"/>
                </a:solidFill>
              </a:rPr>
              <a:t>Prime and Composite Numbers</a:t>
            </a:r>
            <a:endParaRPr lang="en-US" sz="2800" b="1" dirty="0" smtClean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examples on </a:t>
            </a:r>
            <a:r>
              <a:rPr lang="en-US" sz="2800" b="1" dirty="0"/>
              <a:t>pages </a:t>
            </a:r>
            <a:r>
              <a:rPr lang="en-US" sz="2800" b="1" dirty="0" smtClean="0"/>
              <a:t>136-138</a:t>
            </a:r>
          </a:p>
          <a:p>
            <a:pPr marL="0" indent="0" algn="ctr">
              <a:buFontTx/>
              <a:buNone/>
              <a:defRPr/>
            </a:pP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Assignment: </a:t>
            </a:r>
            <a:r>
              <a:rPr lang="en-US" sz="2800" b="1" dirty="0" smtClean="0">
                <a:solidFill>
                  <a:srgbClr val="00B050"/>
                </a:solidFill>
              </a:rPr>
              <a:t>Lesson 4.1</a:t>
            </a:r>
            <a:endParaRPr lang="en-US" sz="2800" b="1" dirty="0">
              <a:solidFill>
                <a:srgbClr val="00B050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en-US" sz="2800" b="1" dirty="0"/>
              <a:t>in book on </a:t>
            </a:r>
            <a:r>
              <a:rPr lang="en-US" sz="2800" b="1" dirty="0" smtClean="0"/>
              <a:t>pages 139-140</a:t>
            </a:r>
            <a:endParaRPr lang="en-US" sz="2800" b="1" dirty="0"/>
          </a:p>
          <a:p>
            <a:pPr marL="0" indent="0" algn="ctr">
              <a:buFontTx/>
              <a:buNone/>
              <a:defRPr/>
            </a:pPr>
            <a:r>
              <a:rPr lang="en-US" sz="2800" b="1" dirty="0" smtClean="0"/>
              <a:t>2-40 </a:t>
            </a:r>
            <a:r>
              <a:rPr lang="en-US" sz="2800" b="1" dirty="0" smtClean="0">
                <a:solidFill>
                  <a:srgbClr val="FFC000"/>
                </a:solidFill>
              </a:rPr>
              <a:t>even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/>
              <a:t>(20 </a:t>
            </a:r>
            <a:r>
              <a:rPr lang="en-US" sz="2800" b="1" dirty="0"/>
              <a:t>total)</a:t>
            </a:r>
          </a:p>
        </p:txBody>
      </p:sp>
    </p:spTree>
    <p:extLst>
      <p:ext uri="{BB962C8B-B14F-4D97-AF65-F5344CB8AC3E}">
        <p14:creationId xmlns:p14="http://schemas.microsoft.com/office/powerpoint/2010/main" val="41816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9464</TotalTime>
  <Words>1430</Words>
  <Application>Microsoft Office PowerPoint</Application>
  <PresentationFormat>On-screen Show (4:3)</PresentationFormat>
  <Paragraphs>312</Paragraphs>
  <Slides>48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Default Design</vt:lpstr>
      <vt:lpstr>Equation</vt:lpstr>
      <vt:lpstr>CHAPTER 4</vt:lpstr>
      <vt:lpstr>4.1 Prime &amp; Composite Numbers</vt:lpstr>
      <vt:lpstr>PowerPoint Presentation</vt:lpstr>
      <vt:lpstr>4.1 Prime Factorization</vt:lpstr>
      <vt:lpstr>PowerPoint Presentation</vt:lpstr>
      <vt:lpstr>PowerPoint Presentation</vt:lpstr>
      <vt:lpstr>4.1 Prime &amp; Composite Numbers</vt:lpstr>
      <vt:lpstr>PowerPoint Presentation</vt:lpstr>
      <vt:lpstr>PowerPoint Presentation</vt:lpstr>
      <vt:lpstr>PowerPoint Presentation</vt:lpstr>
      <vt:lpstr>4.2 Prime Factorization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4.1 Prime Factorization</vt:lpstr>
      <vt:lpstr>PowerPoint Presentation</vt:lpstr>
      <vt:lpstr>4.3 Greatest Common Factor (GCF)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4.4 Least Common Multiple (LCM)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Determine whether each is a polynomial and the type</vt:lpstr>
      <vt:lpstr>Determine whether each is a polynomial and the type</vt:lpstr>
      <vt:lpstr>PowerPoint Presentation</vt:lpstr>
      <vt:lpstr>PowerPoint Presentation</vt:lpstr>
      <vt:lpstr>PowerPoint Presentation</vt:lpstr>
      <vt:lpstr>4.9 Factoring a Polynomial by Grouping (day 2)</vt:lpstr>
      <vt:lpstr>PowerPoint Presentation</vt:lpstr>
      <vt:lpstr>PowerPoint Presentation</vt:lpstr>
      <vt:lpstr>PowerPoint Presentation</vt:lpstr>
      <vt:lpstr>PowerPoint Presentation</vt:lpstr>
    </vt:vector>
  </TitlesOfParts>
  <Company>Broken Arrow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8-1 Monomials and Factoring</dc:title>
  <dc:creator>Local User</dc:creator>
  <cp:lastModifiedBy>Paul Iwanaga</cp:lastModifiedBy>
  <cp:revision>727</cp:revision>
  <dcterms:created xsi:type="dcterms:W3CDTF">2011-02-28T21:57:24Z</dcterms:created>
  <dcterms:modified xsi:type="dcterms:W3CDTF">2017-11-08T22:06:05Z</dcterms:modified>
</cp:coreProperties>
</file>